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90"/>
  </p:notesMasterIdLst>
  <p:sldIdLst>
    <p:sldId id="334" r:id="rId2"/>
    <p:sldId id="256" r:id="rId3"/>
    <p:sldId id="257" r:id="rId4"/>
    <p:sldId id="258" r:id="rId5"/>
    <p:sldId id="260" r:id="rId6"/>
    <p:sldId id="259" r:id="rId7"/>
    <p:sldId id="265" r:id="rId8"/>
    <p:sldId id="262" r:id="rId9"/>
    <p:sldId id="33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2" r:id="rId22"/>
    <p:sldId id="287" r:id="rId23"/>
    <p:sldId id="284" r:id="rId24"/>
    <p:sldId id="286" r:id="rId25"/>
    <p:sldId id="281" r:id="rId26"/>
    <p:sldId id="276" r:id="rId27"/>
    <p:sldId id="277" r:id="rId28"/>
    <p:sldId id="278" r:id="rId29"/>
    <p:sldId id="288" r:id="rId30"/>
    <p:sldId id="289" r:id="rId31"/>
    <p:sldId id="290" r:id="rId32"/>
    <p:sldId id="291" r:id="rId33"/>
    <p:sldId id="297" r:id="rId34"/>
    <p:sldId id="296" r:id="rId35"/>
    <p:sldId id="295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52" r:id="rId45"/>
    <p:sldId id="306" r:id="rId46"/>
    <p:sldId id="353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36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37" r:id="rId69"/>
    <p:sldId id="339" r:id="rId70"/>
    <p:sldId id="340" r:id="rId71"/>
    <p:sldId id="327" r:id="rId72"/>
    <p:sldId id="341" r:id="rId73"/>
    <p:sldId id="342" r:id="rId74"/>
    <p:sldId id="343" r:id="rId75"/>
    <p:sldId id="344" r:id="rId76"/>
    <p:sldId id="328" r:id="rId77"/>
    <p:sldId id="346" r:id="rId78"/>
    <p:sldId id="347" r:id="rId79"/>
    <p:sldId id="345" r:id="rId80"/>
    <p:sldId id="329" r:id="rId81"/>
    <p:sldId id="348" r:id="rId82"/>
    <p:sldId id="330" r:id="rId83"/>
    <p:sldId id="331" r:id="rId84"/>
    <p:sldId id="349" r:id="rId85"/>
    <p:sldId id="332" r:id="rId86"/>
    <p:sldId id="350" r:id="rId87"/>
    <p:sldId id="333" r:id="rId88"/>
    <p:sldId id="351" r:id="rId8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FF00"/>
    <a:srgbClr val="FF66FF"/>
    <a:srgbClr val="66FF33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72FC9A0-6C03-47CE-964C-F731FF99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DB2A20-CEC8-48FC-B086-7D61DDE26C1B}" type="slidenum">
              <a:rPr lang="en-US" sz="1200">
                <a:latin typeface="Arial" pitchFamily="34" charset="0"/>
              </a:rPr>
              <a:pPr/>
              <a:t>32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sz="2800" b="1" smtClean="0">
                <a:solidFill>
                  <a:srgbClr val="CC0099"/>
                </a:solidFill>
                <a:latin typeface="Tahoma" pitchFamily="34" charset="0"/>
              </a:rPr>
              <a:t>CIPROFLOXACIN (CIPRO)</a:t>
            </a:r>
          </a:p>
          <a:p>
            <a:pPr eaLnBrk="1" hangingPunct="1">
              <a:spcBef>
                <a:spcPct val="0"/>
              </a:spcBef>
            </a:pPr>
            <a:endParaRPr lang="en-US" sz="800" b="1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*Inhibits DNA-gyrase (an enzyme needed for replication of 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  bacterial DNA); bactericidal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*Used against gram-negative systemic/urinary infections;  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  Pseudomonas infection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*A/R: nephrotoxic  &amp; hapatotoxic; anemia &amp; leukopenia;  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>
                <a:solidFill>
                  <a:srgbClr val="A50021"/>
                </a:solidFill>
                <a:latin typeface="Tahoma" pitchFamily="34" charset="0"/>
              </a:rPr>
              <a:t>  crystalluria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u="sng" smtClean="0">
                <a:latin typeface="Tahoma" pitchFamily="34" charset="0"/>
              </a:rPr>
              <a:t>CIPROFLOXACIN (CIPROBAY)</a:t>
            </a:r>
          </a:p>
          <a:p>
            <a:pPr eaLnBrk="1" hangingPunct="1">
              <a:spcBef>
                <a:spcPct val="0"/>
              </a:spcBef>
            </a:pPr>
            <a:endParaRPr lang="en-US" sz="2400" b="1" u="sng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=alters bacterial DNA by interfering w/ DNA gyrase &amp; posibly by direct interaction w/ DNA itself</a:t>
            </a:r>
          </a:p>
          <a:p>
            <a:pPr eaLnBrk="1" hangingPunct="1">
              <a:spcBef>
                <a:spcPct val="0"/>
              </a:spcBef>
            </a:pPr>
            <a:endParaRPr lang="en-US" sz="2400" b="1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= inhibit bacterial RNA synthesis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DRUG INTERACTION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antacids..1H before or 2H after ingesting antacids 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probenecid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theophylline 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Child therapy is not recommended in children d/t potential for causing permanent damage to cartilageDRUG INTERACTION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antacids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probenecid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>
                <a:latin typeface="Tahoma" pitchFamily="34" charset="0"/>
              </a:rPr>
              <a:t>       = theophylline </a:t>
            </a:r>
          </a:p>
          <a:p>
            <a:pPr eaLnBrk="1" hangingPunct="1">
              <a:spcBef>
                <a:spcPct val="0"/>
              </a:spcBef>
            </a:pPr>
            <a:endParaRPr lang="en-US" sz="2400" b="1" smtClean="0">
              <a:latin typeface="Tahoma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61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5CE3F5-87F6-4482-BF5B-F540885ED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8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5FFE6-9A77-4D00-87AF-87087F912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5C70-8BB8-4FD9-A743-C09D8BFCD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0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2931D-5859-4BED-84BB-F7AE893F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4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CF1C-1DF8-4A08-924E-4D1BC10D6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CED4F-DC15-4849-AE61-D1778870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4A81B-983F-4B7E-A89D-B94BCEBDB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7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B961-933E-4FE8-B3A6-EFEC8CE40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0ED77-9D4C-4826-8334-B1635E714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1B87-3B4C-4A07-9909-40A42631D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0507-C35A-4BA6-8454-C28210D99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5B05CC7-A522-41DB-AAEE-E2DE8702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0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970587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solidFill>
                  <a:srgbClr val="66FF33"/>
                </a:solidFill>
                <a:latin typeface="Comic Sans MS" pitchFamily="66" charset="0"/>
              </a:rPr>
              <a:t>ANTIMICROBIALS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Penicillins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17700"/>
            <a:ext cx="8458200" cy="45593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66FF33"/>
                </a:solidFill>
                <a:latin typeface="Comic Sans MS" pitchFamily="66" charset="0"/>
              </a:rPr>
              <a:t>Chemicals have been developed to inhibit these enzymes: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clavulanic acid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tazobactam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sulbactam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These chemicals bind with beta-lactamase and prevent the enzyme from breaking down the penicillin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Penicillins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solidFill>
                  <a:srgbClr val="66FF33"/>
                </a:solidFill>
                <a:latin typeface="Comic Sans MS" pitchFamily="66" charset="0"/>
              </a:rPr>
              <a:t>Penicillin-beta-lactamase inhibitor combination drugs: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latin typeface="Comic Sans MS" pitchFamily="66" charset="0"/>
              </a:rPr>
              <a:t>ampicillin + sulbactam = Unasyn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latin typeface="Comic Sans MS" pitchFamily="66" charset="0"/>
              </a:rPr>
              <a:t>amoxicillin + clavulanic acid = Augmentin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latin typeface="Comic Sans MS" pitchFamily="66" charset="0"/>
              </a:rPr>
              <a:t>ticarcillin + clavulanic acid = Timentin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latin typeface="Comic Sans MS" pitchFamily="66" charset="0"/>
              </a:rPr>
              <a:t>piperacillin + tazobactam = Zosyn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66FF33"/>
                </a:solidFill>
                <a:latin typeface="Comic Sans MS" pitchFamily="66" charset="0"/>
              </a:rPr>
              <a:t>Penicillins</a:t>
            </a:r>
          </a:p>
          <a:p>
            <a:pPr marL="234950" indent="-234950" eaLnBrk="1" hangingPunct="1"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mtClean="0">
                <a:latin typeface="Comic Sans MS" pitchFamily="66" charset="0"/>
              </a:rPr>
              <a:t>Monitor for allergic reactions. Have emergency equipment available</a:t>
            </a:r>
          </a:p>
          <a:p>
            <a:pPr marL="234950" indent="-234950" eaLnBrk="1" hangingPunct="1"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mtClean="0">
                <a:latin typeface="Comic Sans MS" pitchFamily="66" charset="0"/>
              </a:rPr>
              <a:t>Empty stomach with full glass of water</a:t>
            </a:r>
          </a:p>
          <a:p>
            <a:pPr marL="234950" indent="-234950" eaLnBrk="1" hangingPunct="1"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mtClean="0">
                <a:latin typeface="Comic Sans MS" pitchFamily="66" charset="0"/>
              </a:rPr>
              <a:t>Monitor CBC, BUN, creatinine</a:t>
            </a:r>
          </a:p>
          <a:p>
            <a:pPr marL="234950" indent="-234950" eaLnBrk="1" hangingPunct="1"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Probenecid(Benemid)</a:t>
            </a:r>
            <a:r>
              <a:rPr lang="en-US" smtClean="0">
                <a:latin typeface="Comic Sans MS" pitchFamily="66" charset="0"/>
              </a:rPr>
              <a:t> may be given to increase blood levels of penicillin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701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Cephalosporins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44488" y="1752600"/>
            <a:ext cx="8455025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sz="2400" b="1">
              <a:solidFill>
                <a:schemeClr val="tx2"/>
              </a:solidFill>
            </a:endParaRP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*Inhibits bacterial cell wall synthesis; </a:t>
            </a:r>
            <a:r>
              <a:rPr lang="en-US" sz="2800" b="1">
                <a:latin typeface="Comic Sans MS" pitchFamily="66" charset="0"/>
              </a:rPr>
              <a:t>bactericidal </a:t>
            </a:r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  (same action for all generations)</a:t>
            </a:r>
          </a:p>
          <a:p>
            <a:pPr eaLnBrk="1" hangingPunct="1"/>
            <a:endParaRPr lang="en-US" sz="2800" b="1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*Against gram-positive cocci</a:t>
            </a:r>
          </a:p>
          <a:p>
            <a:pPr eaLnBrk="1" hangingPunct="1"/>
            <a:endParaRPr lang="en-US" sz="2800" b="1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*A/R: hypersensitivity; nephrotoxicity &amp; hepato-   </a:t>
            </a: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  toxicity</a:t>
            </a:r>
          </a:p>
          <a:p>
            <a:pPr eaLnBrk="1" hangingPunct="1"/>
            <a:endParaRPr lang="en-US" sz="2800" b="1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/>
            <a:endParaRPr lang="en-US" sz="2800" b="1">
              <a:solidFill>
                <a:srgbClr val="FF3399"/>
              </a:solidFill>
              <a:latin typeface="Comic Sans MS" pitchFamily="66" charset="0"/>
            </a:endParaRPr>
          </a:p>
          <a:p>
            <a:pPr eaLnBrk="1" hangingPunct="1"/>
            <a:endParaRPr lang="en-US" sz="2800" b="1"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Cephalosporins:  First Generation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770313" algn="l"/>
              </a:tabLst>
            </a:pPr>
            <a:r>
              <a:rPr lang="en-US" smtClean="0">
                <a:latin typeface="Comic Sans MS" pitchFamily="66" charset="0"/>
              </a:rPr>
              <a:t>cefazolin	cephalexin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770313" algn="l"/>
              </a:tabLst>
            </a:pPr>
            <a:r>
              <a:rPr lang="en-US" smtClean="0">
                <a:latin typeface="Comic Sans MS" pitchFamily="66" charset="0"/>
              </a:rPr>
              <a:t>(Ancef and Kefzol)	(Keflex and Keftab)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770313" algn="l"/>
              </a:tabLst>
            </a:pPr>
            <a:r>
              <a:rPr lang="en-US" smtClean="0">
                <a:latin typeface="Comic Sans MS" pitchFamily="66" charset="0"/>
              </a:rPr>
              <a:t>IV and PO	PO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770313" algn="l"/>
              </a:tabLst>
            </a:pPr>
            <a:r>
              <a:rPr lang="en-US" smtClean="0">
                <a:latin typeface="Comic Sans MS" pitchFamily="66" charset="0"/>
              </a:rPr>
              <a:t>				</a:t>
            </a:r>
          </a:p>
          <a:p>
            <a:pPr lvl="1" eaLnBrk="1" hangingPunct="1">
              <a:buFont typeface="Wingdings" pitchFamily="2" charset="2"/>
              <a:buNone/>
              <a:tabLst>
                <a:tab pos="3770313" algn="l"/>
              </a:tabLst>
            </a:pPr>
            <a:r>
              <a:rPr lang="en-US" sz="3200" smtClean="0">
                <a:latin typeface="Comic Sans MS" pitchFamily="66" charset="0"/>
              </a:rPr>
              <a:t>used for surgical prophylaxis, URIs, otitis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b="1" smtClean="0">
                <a:solidFill>
                  <a:srgbClr val="00FFFF"/>
                </a:solidFill>
                <a:latin typeface="Comic Sans MS" pitchFamily="66" charset="0"/>
              </a:rPr>
              <a:t>Cephalosporins:  Second Generation</a:t>
            </a:r>
            <a:endParaRPr lang="en-US" b="1" smtClean="0">
              <a:solidFill>
                <a:srgbClr val="00FFFF"/>
              </a:solidFill>
              <a:latin typeface="Comic Sans MS" pitchFamily="66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397375" algn="l"/>
              </a:tabLst>
            </a:pPr>
            <a:r>
              <a:rPr lang="en-US" sz="2800" smtClean="0">
                <a:latin typeface="Comic Sans MS" pitchFamily="66" charset="0"/>
              </a:rPr>
              <a:t>Cefoxitin	cefuroxime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4397375" algn="l"/>
              </a:tabLst>
            </a:pPr>
            <a:r>
              <a:rPr lang="en-US" sz="2800" smtClean="0">
                <a:latin typeface="Comic Sans MS" pitchFamily="66" charset="0"/>
              </a:rPr>
              <a:t>(Mefoxin)	(Kefurox and Ceftin)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4397375" algn="l"/>
              </a:tabLst>
            </a:pPr>
            <a:r>
              <a:rPr lang="en-US" sz="2800" smtClean="0">
                <a:latin typeface="Comic Sans MS" pitchFamily="66" charset="0"/>
              </a:rPr>
              <a:t>IV and IM	PO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4397375" algn="l"/>
              </a:tabLst>
            </a:pPr>
            <a:endParaRPr lang="en-US" sz="2800" smtClean="0">
              <a:latin typeface="Comic Sans MS" pitchFamily="66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4397375" algn="l"/>
              </a:tabLst>
            </a:pPr>
            <a:r>
              <a:rPr lang="en-US" sz="2800" smtClean="0">
                <a:latin typeface="Comic Sans MS" pitchFamily="66" charset="0"/>
              </a:rPr>
              <a:t>Used prophylactically for	Surgical prophylaxis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abdominal or colorectal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surgeries	Does not kill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Also kills anaerobes	anaerobes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Cephalosporins:  Third Generation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1054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mtClean="0">
                <a:solidFill>
                  <a:srgbClr val="66FF33"/>
                </a:solidFill>
                <a:latin typeface="Comic Sans MS" pitchFamily="66" charset="0"/>
              </a:rPr>
              <a:t>cefixime (Suprax)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800" smtClean="0">
                <a:latin typeface="Comic Sans MS" pitchFamily="66" charset="0"/>
              </a:rPr>
              <a:t>Only oral third-generation agent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800" smtClean="0">
                <a:latin typeface="Comic Sans MS" pitchFamily="66" charset="0"/>
              </a:rPr>
              <a:t>Best of available oral cephalosporins against 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gram-negative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800" smtClean="0">
                <a:latin typeface="Comic Sans MS" pitchFamily="66" charset="0"/>
              </a:rPr>
              <a:t>Tablet and suspension</a:t>
            </a:r>
            <a:br>
              <a:rPr lang="en-US" sz="2800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mtClean="0">
                <a:solidFill>
                  <a:srgbClr val="66FF33"/>
                </a:solidFill>
                <a:latin typeface="Comic Sans MS" pitchFamily="66" charset="0"/>
              </a:rPr>
              <a:t>ceftriaxone (Rocephin)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800" smtClean="0">
                <a:latin typeface="Comic Sans MS" pitchFamily="66" charset="0"/>
              </a:rPr>
              <a:t>IV and IM, long half-life, once-a-day dosing</a:t>
            </a:r>
          </a:p>
          <a:p>
            <a:pPr eaLnBrk="1" hangingPunct="1">
              <a:lnSpc>
                <a:spcPct val="85000"/>
              </a:lnSpc>
              <a:spcAft>
                <a:spcPct val="20000"/>
              </a:spcAft>
            </a:pPr>
            <a:r>
              <a:rPr lang="en-US" sz="2800" smtClean="0">
                <a:latin typeface="Comic Sans MS" pitchFamily="66" charset="0"/>
              </a:rPr>
              <a:t>Easily passes meninges and diffused into CSF 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to treat CNS infections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Cephalosporins:  Third Generation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715000"/>
          </a:xfrm>
        </p:spPr>
        <p:txBody>
          <a:bodyPr/>
          <a:lstStyle/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  <a:buFont typeface="Wingdings" pitchFamily="2" charset="2"/>
              <a:buNone/>
            </a:pPr>
            <a:r>
              <a:rPr lang="en-US" smtClean="0">
                <a:solidFill>
                  <a:srgbClr val="66FF33"/>
                </a:solidFill>
                <a:latin typeface="Comic Sans MS" pitchFamily="66" charset="0"/>
              </a:rPr>
              <a:t>ceftazidime (Ceptaz, Fortaz, Tazidime, Tazicef)</a:t>
            </a:r>
          </a:p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2800" smtClean="0">
                <a:latin typeface="Comic Sans MS" pitchFamily="66" charset="0"/>
              </a:rPr>
              <a:t>IV and IM</a:t>
            </a:r>
          </a:p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2800" smtClean="0">
                <a:latin typeface="Comic Sans MS" pitchFamily="66" charset="0"/>
              </a:rPr>
              <a:t>Excellent gram-negative coverage</a:t>
            </a:r>
          </a:p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2800" smtClean="0">
                <a:latin typeface="Comic Sans MS" pitchFamily="66" charset="0"/>
              </a:rPr>
              <a:t>Used for difficult-to-treat organisms such as Pseudomonas spp.</a:t>
            </a:r>
          </a:p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2800" smtClean="0">
                <a:latin typeface="Comic Sans MS" pitchFamily="66" charset="0"/>
              </a:rPr>
              <a:t>Eliminated renally instead of biliary route</a:t>
            </a:r>
          </a:p>
          <a:p>
            <a:pPr marL="287338" indent="-287338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2800" smtClean="0">
                <a:latin typeface="Comic Sans MS" pitchFamily="66" charset="0"/>
              </a:rPr>
              <a:t>Excellent spectrum of coverage</a:t>
            </a: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Cephalosporins:  Fourth Generation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FF00"/>
                </a:solidFill>
                <a:latin typeface="Comic Sans MS" pitchFamily="66" charset="0"/>
              </a:rPr>
              <a:t>cefepime (Maxipime)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Newest cephalosporin agents.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Broader spectrum of antibacterial activity than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third generation, especially against gram-positive bacteria.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5867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3399"/>
                </a:solidFill>
                <a:effectLst/>
                <a:latin typeface="Comic Sans MS" pitchFamily="66" charset="0"/>
              </a:rPr>
              <a:t>Assess history of penicillin allergy</a:t>
            </a:r>
          </a:p>
          <a:p>
            <a:pPr eaLnBrk="1" hangingPunct="1"/>
            <a:r>
              <a:rPr lang="en-US" sz="4000" b="1" smtClean="0">
                <a:solidFill>
                  <a:srgbClr val="FF3399"/>
                </a:solidFill>
                <a:effectLst/>
                <a:latin typeface="Comic Sans MS" pitchFamily="66" charset="0"/>
              </a:rPr>
              <a:t>Increased risk of renal toxicity if given with other nephrotoxic drugs</a:t>
            </a:r>
          </a:p>
          <a:p>
            <a:pPr eaLnBrk="1" hangingPunct="1"/>
            <a:r>
              <a:rPr lang="en-US" sz="4000" b="1" smtClean="0">
                <a:solidFill>
                  <a:srgbClr val="FF3399"/>
                </a:solidFill>
                <a:effectLst/>
                <a:latin typeface="Comic Sans MS" pitchFamily="66" charset="0"/>
              </a:rPr>
              <a:t>Monitor renal, liver, and I and O</a:t>
            </a:r>
          </a:p>
          <a:p>
            <a:pPr eaLnBrk="1" hangingPunct="1"/>
            <a:r>
              <a:rPr lang="en-US" sz="4000" b="1" smtClean="0">
                <a:solidFill>
                  <a:srgbClr val="FF3399"/>
                </a:solidFill>
                <a:effectLst/>
                <a:latin typeface="Comic Sans MS" pitchFamily="66" charset="0"/>
              </a:rPr>
              <a:t>Probenecid therapy 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Antimicrobials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143000"/>
            <a:ext cx="8001000" cy="5257800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rgbClr val="FFFF9E"/>
                </a:solidFill>
              </a:rPr>
              <a:t>GENERAL INFORMATION:</a:t>
            </a:r>
          </a:p>
          <a:p>
            <a:pPr algn="l" eaLnBrk="1" hangingPunct="1"/>
            <a:r>
              <a:rPr lang="en-US" b="1" smtClean="0">
                <a:solidFill>
                  <a:srgbClr val="00FFFF"/>
                </a:solidFill>
                <a:latin typeface="Georgia" pitchFamily="18" charset="0"/>
              </a:rPr>
              <a:t>A. Terminolgy:</a:t>
            </a:r>
          </a:p>
          <a:p>
            <a:pPr algn="l" eaLnBrk="1" hangingPunct="1"/>
            <a:r>
              <a:rPr lang="en-US" u="sng" smtClean="0">
                <a:solidFill>
                  <a:srgbClr val="66FF33"/>
                </a:solidFill>
              </a:rPr>
              <a:t>Bacteriostatic:</a:t>
            </a:r>
            <a:r>
              <a:rPr lang="en-US" smtClean="0">
                <a:solidFill>
                  <a:srgbClr val="66FF33"/>
                </a:solidFill>
              </a:rPr>
              <a:t> </a:t>
            </a:r>
          </a:p>
          <a:p>
            <a:pPr algn="l" eaLnBrk="1" hangingPunct="1"/>
            <a:r>
              <a:rPr lang="en-US" smtClean="0">
                <a:latin typeface="Kristen ITC" pitchFamily="66" charset="0"/>
              </a:rPr>
              <a:t>- Prevents multiplication and growth of bacterial organisms, inhibiting its growth will eventually lead to bacterial death</a:t>
            </a:r>
            <a:endParaRPr lang="en-US" smtClean="0"/>
          </a:p>
          <a:p>
            <a:pPr algn="l" eaLnBrk="1" hangingPunct="1"/>
            <a:r>
              <a:rPr lang="en-US" u="sng" smtClean="0">
                <a:solidFill>
                  <a:srgbClr val="66FF33"/>
                </a:solidFill>
              </a:rPr>
              <a:t>Bactericidal:</a:t>
            </a:r>
          </a:p>
          <a:p>
            <a:pPr algn="l" eaLnBrk="1" hangingPunct="1"/>
            <a:r>
              <a:rPr lang="en-US" smtClean="0"/>
              <a:t>- </a:t>
            </a:r>
            <a:r>
              <a:rPr lang="en-US" smtClean="0">
                <a:latin typeface="Kristen ITC" pitchFamily="66" charset="0"/>
              </a:rPr>
              <a:t>Kills bacterial organisms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6705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Aminoglycosides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21055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/>
              <a:t>         </a:t>
            </a:r>
            <a:r>
              <a:rPr lang="en-US" sz="2400" b="1">
                <a:latin typeface="Comic Sans MS" pitchFamily="66" charset="0"/>
              </a:rPr>
              <a:t>General Information on all agents</a:t>
            </a:r>
          </a:p>
          <a:p>
            <a:pPr eaLnBrk="1" hangingPunct="1"/>
            <a:endParaRPr lang="en-US" sz="2400" b="1">
              <a:latin typeface="Comic Sans MS" pitchFamily="66" charset="0"/>
            </a:endParaRPr>
          </a:p>
          <a:p>
            <a:pPr algn="ctr" eaLnBrk="1" hangingPunct="1"/>
            <a:endParaRPr lang="en-US" sz="1200" b="1">
              <a:solidFill>
                <a:srgbClr val="0066FF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US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GENTAMICIN (GARAMYCIN) “Mycins”</a:t>
            </a:r>
          </a:p>
          <a:p>
            <a:pPr algn="ctr" eaLnBrk="1" hangingPunct="1"/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latin typeface="Comic Sans MS" pitchFamily="66" charset="0"/>
              </a:rPr>
              <a:t>*Suppresses protein synthesis in bacterial cell;  </a:t>
            </a:r>
          </a:p>
          <a:p>
            <a:pPr eaLnBrk="1" hangingPunct="1"/>
            <a:r>
              <a:rPr lang="en-US" sz="2400" b="1">
                <a:latin typeface="Comic Sans MS" pitchFamily="66" charset="0"/>
              </a:rPr>
              <a:t> 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bactericidal</a:t>
            </a:r>
          </a:p>
          <a:p>
            <a:pPr eaLnBrk="1" hangingPunct="1"/>
            <a:endParaRPr lang="en-US" sz="1400" b="1"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latin typeface="Comic Sans MS" pitchFamily="66" charset="0"/>
              </a:rPr>
              <a:t>*Against gram-negative bacterial infections; </a:t>
            </a:r>
          </a:p>
          <a:p>
            <a:pPr eaLnBrk="1" hangingPunct="1"/>
            <a:r>
              <a:rPr lang="en-US" sz="2400" b="1">
                <a:latin typeface="Comic Sans MS" pitchFamily="66" charset="0"/>
              </a:rPr>
              <a:t>  eye infections</a:t>
            </a:r>
          </a:p>
          <a:p>
            <a:pPr eaLnBrk="1" hangingPunct="1"/>
            <a:endParaRPr lang="en-US" sz="1600" b="1"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latin typeface="Comic Sans MS" pitchFamily="66" charset="0"/>
              </a:rPr>
              <a:t>*A/R: ototoxicity; nephrotoxicity &amp; neuromuscular </a:t>
            </a:r>
          </a:p>
          <a:p>
            <a:pPr eaLnBrk="1" hangingPunct="1"/>
            <a:r>
              <a:rPr lang="en-US" sz="2400" b="1">
                <a:latin typeface="Comic Sans MS" pitchFamily="66" charset="0"/>
              </a:rPr>
              <a:t>  blockage, photosensitivity </a:t>
            </a:r>
          </a:p>
          <a:p>
            <a:pPr eaLnBrk="1" hangingPunct="1"/>
            <a:endParaRPr lang="en-US" sz="2400" b="1">
              <a:latin typeface="Comic Sans MS" pitchFamily="66" charset="0"/>
            </a:endParaRPr>
          </a:p>
          <a:p>
            <a:pPr eaLnBrk="1" hangingPunct="1"/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Aminoglycosides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41500"/>
            <a:ext cx="8458200" cy="4492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Comic Sans MS" pitchFamily="66" charset="0"/>
              </a:rPr>
              <a:t>gentamicin (Garamycin)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Comic Sans MS" pitchFamily="66" charset="0"/>
              </a:rPr>
              <a:t>kanamycin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Comic Sans MS" pitchFamily="66" charset="0"/>
              </a:rPr>
              <a:t>neomycin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Comic Sans MS" pitchFamily="66" charset="0"/>
              </a:rPr>
              <a:t>streptomycin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Comic Sans MS" pitchFamily="66" charset="0"/>
              </a:rPr>
              <a:t>tobramycin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amikacin (Amikin)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MINOGLYCOSIDE TOXI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Aminoglycosides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Three most common (systemic):</a:t>
            </a:r>
            <a:r>
              <a:rPr lang="en-US" smtClean="0">
                <a:latin typeface="Comic Sans MS" pitchFamily="66" charset="0"/>
              </a:rPr>
              <a:t> gentamicin, tobramycin, amikacin</a:t>
            </a:r>
          </a:p>
          <a:p>
            <a:pPr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Cause serious toxicities: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3200" smtClean="0">
                <a:latin typeface="Comic Sans MS" pitchFamily="66" charset="0"/>
              </a:rPr>
              <a:t>Nephrotoxicity (renal failure)</a:t>
            </a:r>
          </a:p>
          <a:p>
            <a:pPr lvl="1" eaLnBrk="1" hangingPunct="1">
              <a:spcBef>
                <a:spcPct val="45000"/>
              </a:spcBef>
              <a:spcAft>
                <a:spcPct val="45000"/>
              </a:spcAft>
            </a:pPr>
            <a:r>
              <a:rPr lang="en-US" sz="3200" smtClean="0">
                <a:latin typeface="Comic Sans MS" pitchFamily="66" charset="0"/>
              </a:rPr>
              <a:t>Ototoxicity (auditory impairment and vestibular [eighth cranial nerve])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Aminoglycosides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Monitor peak and trough blood levels of these agents to prevent nephrotoxicity and ototoxicity.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Symptoms of ototoxicity include dizziness, tinnitus, and hearing loss.</a:t>
            </a:r>
          </a:p>
          <a:p>
            <a:pPr eaLnBrk="1" hangingPunct="1"/>
            <a:r>
              <a:rPr lang="en-US" sz="2800" smtClean="0">
                <a:latin typeface="Comic Sans MS" pitchFamily="66" charset="0"/>
              </a:rPr>
              <a:t>Symptoms of nephrotoxicity include urinary casts, proteinuria, and increased BUN and serum creatinine levels.</a:t>
            </a: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693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Vancomycin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97875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800" b="1" u="sng">
                <a:solidFill>
                  <a:srgbClr val="00FF00"/>
                </a:solidFill>
                <a:latin typeface="Comic Sans MS" pitchFamily="66" charset="0"/>
              </a:rPr>
              <a:t>VANCOMYCIN HCl (VANCOCIN)</a:t>
            </a:r>
          </a:p>
          <a:p>
            <a:pPr eaLnBrk="1" hangingPunct="1"/>
            <a:endParaRPr lang="en-US" sz="2800" b="1">
              <a:solidFill>
                <a:srgbClr val="00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>
                <a:latin typeface="Comic Sans MS" pitchFamily="66" charset="0"/>
              </a:rPr>
              <a:t>*Interferes with cell membrane activities; bacteriostatic  &amp;  bactericidal</a:t>
            </a:r>
          </a:p>
          <a:p>
            <a:pPr eaLnBrk="1" hangingPunct="1"/>
            <a:endParaRPr lang="en-US" sz="2800" b="1">
              <a:latin typeface="Comic Sans MS" pitchFamily="66" charset="0"/>
            </a:endParaRPr>
          </a:p>
          <a:p>
            <a:pPr eaLnBrk="1" hangingPunct="1"/>
            <a:r>
              <a:rPr lang="en-US" sz="2800" b="1">
                <a:latin typeface="Comic Sans MS" pitchFamily="66" charset="0"/>
              </a:rPr>
              <a:t>*</a:t>
            </a:r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DOC for MRSA</a:t>
            </a:r>
          </a:p>
          <a:p>
            <a:pPr eaLnBrk="1" hangingPunct="1"/>
            <a:endParaRPr lang="en-US" sz="2800" b="1">
              <a:latin typeface="Comic Sans MS" pitchFamily="66" charset="0"/>
            </a:endParaRPr>
          </a:p>
          <a:p>
            <a:pPr eaLnBrk="1" hangingPunct="1"/>
            <a:r>
              <a:rPr lang="en-US" sz="2800" b="1">
                <a:solidFill>
                  <a:srgbClr val="FF0066"/>
                </a:solidFill>
                <a:latin typeface="Comic Sans MS" pitchFamily="66" charset="0"/>
              </a:rPr>
              <a:t>*A/R: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T </a:t>
            </a:r>
            <a:r>
              <a:rPr lang="en-US" sz="2800" b="1">
                <a:latin typeface="Comic Sans MS" pitchFamily="66" charset="0"/>
              </a:rPr>
              <a:t>hrombophlebitis, </a:t>
            </a: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A </a:t>
            </a:r>
            <a:r>
              <a:rPr lang="en-US" sz="2800" b="1">
                <a:latin typeface="Comic Sans MS" pitchFamily="66" charset="0"/>
              </a:rPr>
              <a:t>minoglycoside effects</a:t>
            </a:r>
          </a:p>
          <a:p>
            <a:pPr eaLnBrk="1" hangingPunct="1"/>
            <a:r>
              <a:rPr lang="en-US" sz="2800" b="1">
                <a:solidFill>
                  <a:schemeClr val="hlink"/>
                </a:solidFill>
                <a:latin typeface="Comic Sans MS" pitchFamily="66" charset="0"/>
              </a:rPr>
              <a:t>R</a:t>
            </a:r>
            <a:r>
              <a:rPr lang="en-US" sz="2800" b="1">
                <a:latin typeface="Comic Sans MS" pitchFamily="66" charset="0"/>
              </a:rPr>
              <a:t> ed-neck syndrome (flushing &amp;</a:t>
            </a:r>
            <a:r>
              <a:rPr lang="en-US" sz="2800">
                <a:latin typeface="Comic Sans MS" pitchFamily="66" charset="0"/>
              </a:rPr>
              <a:t> </a:t>
            </a:r>
            <a:r>
              <a:rPr lang="en-US" sz="2800" b="1">
                <a:latin typeface="Comic Sans MS" pitchFamily="66" charset="0"/>
              </a:rPr>
              <a:t>hypotension from  rapid IV infusion)</a:t>
            </a:r>
          </a:p>
          <a:p>
            <a:pPr eaLnBrk="1" hangingPunct="1"/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1143000" y="685800"/>
            <a:ext cx="6858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Macrolide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382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FF00"/>
                </a:solidFill>
                <a:latin typeface="Comic Sans MS" pitchFamily="66" charset="0"/>
              </a:rPr>
              <a:t>ERYTHROMYCINS – ERYTHROMYCIN BASE (E-MYCIN)</a:t>
            </a:r>
          </a:p>
          <a:p>
            <a:pPr eaLnBrk="1" hangingPunct="1"/>
            <a:endParaRPr lang="en-US" sz="2400" b="1">
              <a:solidFill>
                <a:srgbClr val="00FF00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latin typeface="Comic Sans MS" pitchFamily="66" charset="0"/>
              </a:rPr>
              <a:t>*Inhibits protein synthesis in bacterial cell;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bacteriostatic</a:t>
            </a:r>
          </a:p>
          <a:p>
            <a:pPr eaLnBrk="1" hangingPunct="1"/>
            <a:endParaRPr lang="en-US" sz="2400" b="1"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latin typeface="Comic Sans MS" pitchFamily="66" charset="0"/>
              </a:rPr>
              <a:t>*Used in persons with allergy to penicillins; Legionnaires disease, streptococcal &amp; staphylococcal infections</a:t>
            </a:r>
          </a:p>
          <a:p>
            <a:pPr eaLnBrk="1" hangingPunct="1"/>
            <a:endParaRPr lang="en-US" sz="2400" b="1">
              <a:latin typeface="Comic Sans MS" pitchFamily="66" charset="0"/>
            </a:endParaRPr>
          </a:p>
          <a:p>
            <a:pPr eaLnBrk="1" hangingPunct="1"/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*A/R:</a:t>
            </a:r>
            <a:r>
              <a:rPr lang="en-US" sz="2400" b="1">
                <a:latin typeface="Comic Sans MS" pitchFamily="66" charset="0"/>
              </a:rPr>
              <a:t> GI irritation, allergic reactions,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hepatitis</a:t>
            </a:r>
            <a:endParaRPr lang="en-US" sz="2400" b="1">
              <a:latin typeface="Comic Sans MS" pitchFamily="66" charset="0"/>
            </a:endParaRPr>
          </a:p>
          <a:p>
            <a:pPr eaLnBrk="1" hangingPunct="1"/>
            <a:endParaRPr lang="en-US" sz="2400" b="1">
              <a:latin typeface="Comic Sans MS" pitchFamily="66" charset="0"/>
            </a:endParaRPr>
          </a:p>
          <a:p>
            <a:pPr eaLnBrk="1" hangingPunct="1"/>
            <a:endParaRPr lang="en-US" sz="2000" b="1">
              <a:latin typeface="Comic Sans MS" pitchFamily="66" charset="0"/>
            </a:endParaRPr>
          </a:p>
          <a:p>
            <a:pPr eaLnBrk="1" hangingPunct="1"/>
            <a:endParaRPr lang="en-US" sz="2200" b="1">
              <a:latin typeface="Comic Sans MS" pitchFamily="66" charset="0"/>
            </a:endParaRPr>
          </a:p>
          <a:p>
            <a:pPr eaLnBrk="1" hangingPunct="1"/>
            <a:endParaRPr lang="en-US" sz="22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Macrolides:  Side Effects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35875" cy="4114800"/>
          </a:xfrm>
        </p:spPr>
        <p:txBody>
          <a:bodyPr/>
          <a:lstStyle/>
          <a:p>
            <a:pPr eaLnBrk="1" hangingPunct="1"/>
            <a:r>
              <a:rPr lang="en-US" smtClean="0"/>
              <a:t>ery</a:t>
            </a:r>
            <a:r>
              <a:rPr lang="en-US" smtClean="0">
                <a:solidFill>
                  <a:schemeClr val="hlink"/>
                </a:solidFill>
              </a:rPr>
              <a:t>thromycin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azi</a:t>
            </a:r>
            <a:r>
              <a:rPr lang="en-US" smtClean="0">
                <a:solidFill>
                  <a:schemeClr val="hlink"/>
                </a:solidFill>
              </a:rPr>
              <a:t>thromycin</a:t>
            </a:r>
            <a:r>
              <a:rPr lang="en-US" smtClean="0"/>
              <a:t> (Zithromax)</a:t>
            </a:r>
          </a:p>
          <a:p>
            <a:pPr eaLnBrk="1" hangingPunct="1"/>
            <a:r>
              <a:rPr lang="en-US" smtClean="0"/>
              <a:t>clari</a:t>
            </a:r>
            <a:r>
              <a:rPr lang="en-US" smtClean="0">
                <a:solidFill>
                  <a:schemeClr val="hlink"/>
                </a:solidFill>
              </a:rPr>
              <a:t>thromycin</a:t>
            </a:r>
            <a:r>
              <a:rPr lang="en-US" smtClean="0"/>
              <a:t> (Biaxin)</a:t>
            </a:r>
          </a:p>
          <a:p>
            <a:pPr eaLnBrk="1" hangingPunct="1"/>
            <a:r>
              <a:rPr lang="en-US" smtClean="0"/>
              <a:t>diri</a:t>
            </a:r>
            <a:r>
              <a:rPr lang="en-US" smtClean="0">
                <a:solidFill>
                  <a:schemeClr val="hlink"/>
                </a:solidFill>
              </a:rPr>
              <a:t>thromycin</a:t>
            </a:r>
          </a:p>
          <a:p>
            <a:pPr eaLnBrk="1" hangingPunct="1"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mtClean="0"/>
              <a:t>Newer agents, azithromycin and clarithromycin: fewer side effects, longer duration of action, </a:t>
            </a:r>
            <a:br>
              <a:rPr lang="en-US" smtClean="0"/>
            </a:br>
            <a:r>
              <a:rPr lang="en-US" smtClean="0"/>
              <a:t>better efficacy, better tissue penetration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Macrolides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Do not crush enteric coated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The absorption of oral erythromycin is enhanced when </a:t>
            </a:r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taken on an empty stomach</a:t>
            </a:r>
            <a:r>
              <a:rPr lang="en-US" smtClean="0">
                <a:latin typeface="Comic Sans MS" pitchFamily="66" charset="0"/>
              </a:rPr>
              <a:t>, but because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of the high incidence of GI upset, many agents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are taken after a meal or snack.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Monitor liver function tests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Do not give with acids (e.g. orange juice)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Report superinfections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6705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Tetracyclines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TETRACYCLINE HCl (ACHROMYCIN V)</a:t>
            </a:r>
          </a:p>
          <a:p>
            <a:pPr algn="ctr" eaLnBrk="1" hangingPunct="1"/>
            <a:endParaRPr lang="en-US" sz="2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/>
            <a:r>
              <a:rPr lang="en-US" sz="2500" b="1">
                <a:latin typeface="Comic Sans MS" pitchFamily="66" charset="0"/>
              </a:rPr>
              <a:t>*Inhibits bacterial cell wall synthesis; bacteriostatic &amp;  </a:t>
            </a:r>
          </a:p>
          <a:p>
            <a:pPr eaLnBrk="1" hangingPunct="1"/>
            <a:r>
              <a:rPr lang="en-US" sz="2500" b="1">
                <a:latin typeface="Comic Sans MS" pitchFamily="66" charset="0"/>
              </a:rPr>
              <a:t>  bactericidal; reduces fatty acids from triglycerides</a:t>
            </a:r>
          </a:p>
          <a:p>
            <a:pPr eaLnBrk="1" hangingPunct="1"/>
            <a:endParaRPr lang="en-US" sz="2500" b="1">
              <a:latin typeface="Comic Sans MS" pitchFamily="66" charset="0"/>
            </a:endParaRPr>
          </a:p>
          <a:p>
            <a:pPr eaLnBrk="1" hangingPunct="1"/>
            <a:r>
              <a:rPr lang="en-US" sz="2500" b="1">
                <a:latin typeface="Comic Sans MS" pitchFamily="66" charset="0"/>
              </a:rPr>
              <a:t>*Used for acne vulgaris, gonorrhea &amp; spirochetes</a:t>
            </a:r>
          </a:p>
          <a:p>
            <a:pPr eaLnBrk="1" hangingPunct="1"/>
            <a:endParaRPr lang="en-US" sz="2500" b="1">
              <a:latin typeface="Comic Sans MS" pitchFamily="66" charset="0"/>
            </a:endParaRPr>
          </a:p>
          <a:p>
            <a:pPr eaLnBrk="1" hangingPunct="1"/>
            <a:r>
              <a:rPr lang="en-US" sz="2500" b="1">
                <a:latin typeface="Comic Sans MS" pitchFamily="66" charset="0"/>
              </a:rPr>
              <a:t>*A/R: photosensitivity, hepatotoxicity; </a:t>
            </a:r>
            <a:r>
              <a:rPr lang="en-US" sz="2500" b="1">
                <a:solidFill>
                  <a:srgbClr val="CC3300"/>
                </a:solidFill>
                <a:latin typeface="Comic Sans MS" pitchFamily="66" charset="0"/>
              </a:rPr>
              <a:t>staining to teeth</a:t>
            </a:r>
            <a:r>
              <a:rPr lang="en-US" sz="2500" b="1">
                <a:latin typeface="Comic Sans MS" pitchFamily="66" charset="0"/>
              </a:rPr>
              <a:t>  </a:t>
            </a:r>
            <a:r>
              <a:rPr lang="en-US" sz="2500" b="1">
                <a:solidFill>
                  <a:srgbClr val="CC3300"/>
                </a:solidFill>
                <a:latin typeface="Comic Sans MS" pitchFamily="66" charset="0"/>
              </a:rPr>
              <a:t>and new  bones</a:t>
            </a:r>
            <a:r>
              <a:rPr lang="en-US" sz="2500" b="1">
                <a:latin typeface="Comic Sans MS" pitchFamily="66" charset="0"/>
              </a:rPr>
              <a:t>..avoid giving to pregnant &amp; nursing women,  children  under 8 as drug binds to Ca in teeth &amp; new bones  causing  permanently discolored teeth &amp; retarded bone growth</a:t>
            </a:r>
          </a:p>
          <a:p>
            <a:pPr eaLnBrk="1" hangingPunct="1"/>
            <a:endParaRPr lang="en-US" sz="25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/>
      <p:bldP spid="819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6019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FF"/>
                </a:solidFill>
                <a:latin typeface="Georgia" pitchFamily="18" charset="0"/>
              </a:rPr>
              <a:t>B. Cultures need to be obtained before initiating therapy (e.g.____)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FFFF"/>
                </a:solidFill>
                <a:latin typeface="Georgia" pitchFamily="18" charset="0"/>
              </a:rPr>
              <a:t>C. Sites of Action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smtClean="0">
                <a:latin typeface="Kristen ITC" pitchFamily="66" charset="0"/>
              </a:rPr>
              <a:t>Inhibiting bacterial wall synthesis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smtClean="0">
                <a:latin typeface="Kristen ITC" pitchFamily="66" charset="0"/>
              </a:rPr>
              <a:t>Inhibiting Protein synthesis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smtClean="0">
                <a:latin typeface="Kristen ITC" pitchFamily="66" charset="0"/>
              </a:rPr>
              <a:t>Interfering bacterial cell membrane permeability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smtClean="0">
                <a:latin typeface="Kristen ITC" pitchFamily="66" charset="0"/>
              </a:rPr>
              <a:t>Antimetabolite action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smtClean="0">
                <a:latin typeface="Kristen ITC" pitchFamily="66" charset="0"/>
              </a:rPr>
              <a:t>Inhibiting Nucleic acid synthesis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Tetracyclines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tetracycline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doxycycline (Doryx, Doxy-Caps, Vibramycin)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demeclocycline (Declomycin)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oxytetracycline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minocycline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66FF33"/>
                </a:solidFill>
                <a:latin typeface="Comic Sans MS" pitchFamily="66" charset="0"/>
              </a:rPr>
              <a:t>Tetracyclines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solidFill>
                <a:srgbClr val="66FF33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omic Sans MS" pitchFamily="66" charset="0"/>
              </a:rPr>
              <a:t>Milk products, iron preparations, antacids, and other dairy products should be avoided because of the drug-binding can occurs.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latin typeface="Comic Sans MS" pitchFamily="66" charset="0"/>
              </a:rPr>
              <a:t>      (Bind to Ca</a:t>
            </a:r>
            <a:r>
              <a:rPr lang="en-US" sz="2800" baseline="20000" smtClean="0">
                <a:latin typeface="Comic Sans MS" pitchFamily="66" charset="0"/>
              </a:rPr>
              <a:t>2+</a:t>
            </a:r>
            <a:r>
              <a:rPr lang="en-US" sz="2800" smtClean="0">
                <a:latin typeface="Comic Sans MS" pitchFamily="66" charset="0"/>
              </a:rPr>
              <a:t> and Mg</a:t>
            </a:r>
            <a:r>
              <a:rPr lang="en-US" sz="2800" baseline="20000" smtClean="0">
                <a:latin typeface="Comic Sans MS" pitchFamily="66" charset="0"/>
              </a:rPr>
              <a:t>2+</a:t>
            </a:r>
            <a:r>
              <a:rPr lang="en-US" sz="2800" smtClean="0">
                <a:latin typeface="Comic Sans MS" pitchFamily="66" charset="0"/>
              </a:rPr>
              <a:t> and Al</a:t>
            </a:r>
            <a:r>
              <a:rPr lang="en-US" sz="2800" baseline="20000" smtClean="0">
                <a:latin typeface="Comic Sans MS" pitchFamily="66" charset="0"/>
              </a:rPr>
              <a:t>3+</a:t>
            </a:r>
            <a:r>
              <a:rPr lang="en-US" sz="2800" smtClean="0">
                <a:latin typeface="Comic Sans MS" pitchFamily="66" charset="0"/>
              </a:rPr>
              <a:t> ions to form insoluble complexes)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omic Sans MS" pitchFamily="66" charset="0"/>
              </a:rPr>
              <a:t>All medications should be taken with 6 to 8 ounces of fluid, preferably water.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Comic Sans MS" pitchFamily="66" charset="0"/>
              </a:rPr>
              <a:t>Due to photosensitivity, </a:t>
            </a: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avoid</a:t>
            </a:r>
            <a:r>
              <a:rPr lang="en-US" sz="2800" smtClean="0">
                <a:latin typeface="Comic Sans MS" pitchFamily="66" charset="0"/>
              </a:rPr>
              <a:t> sunlight and 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tanning beds.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Avoid</a:t>
            </a:r>
            <a:r>
              <a:rPr lang="en-US" sz="2800" smtClean="0">
                <a:latin typeface="Comic Sans MS" pitchFamily="66" charset="0"/>
              </a:rPr>
              <a:t> during pregnancy and children below 8 yrs old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6705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Quinolones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1055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66"/>
                </a:solidFill>
                <a:latin typeface="Comic Sans MS" pitchFamily="66" charset="0"/>
              </a:rPr>
              <a:t>*referred to as 4 quinolone or fluroqinolone</a:t>
            </a:r>
          </a:p>
          <a:p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Bactericidal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*Effective against gram-negative organisms   and some  gram-positive organisms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*Alter DNA of bacteria, causing death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*Do not affect human DNA</a:t>
            </a:r>
          </a:p>
          <a:p>
            <a:pPr eaLnBrk="1" hangingPunct="1"/>
            <a:endParaRPr lang="en-US" b="1" u="sng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Quinolones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79600"/>
            <a:ext cx="7635875" cy="41148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cipro</a:t>
            </a: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floxacin</a:t>
            </a:r>
            <a:r>
              <a:rPr lang="en-US" sz="4000" smtClean="0">
                <a:latin typeface="Comic Sans MS" pitchFamily="66" charset="0"/>
              </a:rPr>
              <a:t> (Cipro)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en</a:t>
            </a: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oxacin</a:t>
            </a:r>
            <a:r>
              <a:rPr lang="en-US" sz="4000" smtClean="0">
                <a:latin typeface="Comic Sans MS" pitchFamily="66" charset="0"/>
              </a:rPr>
              <a:t> (Penetrex)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lome</a:t>
            </a: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floxacin</a:t>
            </a:r>
            <a:r>
              <a:rPr lang="en-US" sz="4000" smtClean="0">
                <a:latin typeface="Comic Sans MS" pitchFamily="66" charset="0"/>
              </a:rPr>
              <a:t> (Maxaquin)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nor</a:t>
            </a: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floxacin</a:t>
            </a:r>
            <a:r>
              <a:rPr lang="en-US" sz="4000" smtClean="0">
                <a:latin typeface="Comic Sans MS" pitchFamily="66" charset="0"/>
              </a:rPr>
              <a:t> (Noroxin)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of</a:t>
            </a:r>
            <a:r>
              <a:rPr lang="en-US" sz="4000" smtClean="0">
                <a:solidFill>
                  <a:schemeClr val="hlink"/>
                </a:solidFill>
                <a:latin typeface="Comic Sans MS" pitchFamily="66" charset="0"/>
              </a:rPr>
              <a:t>loxacin</a:t>
            </a:r>
            <a:r>
              <a:rPr lang="en-US" sz="4000" smtClean="0">
                <a:latin typeface="Comic Sans MS" pitchFamily="66" charset="0"/>
              </a:rPr>
              <a:t> (Floxin)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16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effectLst/>
                <a:latin typeface="Comic Sans MS" pitchFamily="66" charset="0"/>
              </a:rPr>
              <a:t>S/E =N/V, diarrhea, discomfort, dizziness, 	lightheadedness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effectLst/>
                <a:latin typeface="Comic Sans MS" pitchFamily="66" charset="0"/>
              </a:rPr>
              <a:t>S/E TO REPORT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/>
                <a:latin typeface="Comic Sans MS" pitchFamily="66" charset="0"/>
              </a:rPr>
              <a:t>       = rash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/>
                <a:latin typeface="Comic Sans MS" pitchFamily="66" charset="0"/>
              </a:rPr>
              <a:t>       = </a:t>
            </a:r>
            <a:r>
              <a:rPr lang="en-US" b="1" smtClean="0">
                <a:solidFill>
                  <a:schemeClr val="hlink"/>
                </a:solidFill>
                <a:effectLst/>
                <a:latin typeface="Comic Sans MS" pitchFamily="66" charset="0"/>
              </a:rPr>
              <a:t>neurologic effects:</a:t>
            </a:r>
            <a:r>
              <a:rPr lang="en-US" b="1" smtClean="0">
                <a:effectLst/>
                <a:latin typeface="Comic Sans MS" pitchFamily="66" charset="0"/>
              </a:rPr>
              <a:t> H/A, mental 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66FF33"/>
                </a:solidFill>
                <a:effectLst/>
                <a:latin typeface="Comic Sans MS" pitchFamily="66" charset="0"/>
              </a:rPr>
              <a:t>DRUG INTERACTION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/>
                <a:latin typeface="Comic Sans MS" pitchFamily="66" charset="0"/>
              </a:rPr>
              <a:t>       = antacids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/>
                <a:latin typeface="Comic Sans MS" pitchFamily="66" charset="0"/>
              </a:rPr>
              <a:t>       = probenecid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ffectLst/>
                <a:latin typeface="Comic Sans MS" pitchFamily="66" charset="0"/>
              </a:rPr>
              <a:t>       = theophylline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FFFF"/>
                </a:solidFill>
                <a:latin typeface="Comic Sans MS" pitchFamily="66" charset="0"/>
              </a:rPr>
              <a:t>Quinolones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FFFF"/>
                </a:solidFill>
                <a:latin typeface="Comic Sans MS" pitchFamily="66" charset="0"/>
              </a:rPr>
              <a:t>Quinolones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Administered with large glass of water to prevent crystalluria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Should be taken with at least 3 L of fluid per day, unless otherwise specified</a:t>
            </a:r>
          </a:p>
          <a:p>
            <a:pPr eaLnBrk="1" hangingPunct="1"/>
            <a:r>
              <a:rPr lang="en-US" sz="3600" smtClean="0">
                <a:solidFill>
                  <a:schemeClr val="accent1"/>
                </a:solidFill>
                <a:latin typeface="Comic Sans MS" pitchFamily="66" charset="0"/>
              </a:rPr>
              <a:t>Do not give with antacids</a:t>
            </a:r>
            <a:r>
              <a:rPr lang="en-US" sz="3600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693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Chloramphenicol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9154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CHLORAMPENICOL (CHLOROMYCETIN)</a:t>
            </a:r>
          </a:p>
          <a:p>
            <a:pPr algn="ctr" eaLnBrk="1" hangingPunct="1"/>
            <a:endParaRPr lang="en-US" sz="27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/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*Inhibits CHON synthesis; bacteriostatic  &amp; bactericidal</a:t>
            </a:r>
          </a:p>
          <a:p>
            <a:pPr eaLnBrk="1" hangingPunct="1"/>
            <a:endParaRPr lang="en-US" sz="27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/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*Used against Haemophilus influenzae meningitis, salmonella  typhi- used only in severe infections where other  antibiotics can’t  be used because A/R are </a:t>
            </a:r>
            <a:r>
              <a:rPr lang="en-US" sz="27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aplastic anemia  &amp; gray baby syndrome</a:t>
            </a:r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(seen in premature infant &amp; children  </a:t>
            </a:r>
            <a:r>
              <a:rPr lang="en-US" sz="27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below 2   years…</a:t>
            </a:r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experiences  vomiting, abdominal distention,  irregular respirations &amp;   circulatory collapse)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3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458200" cy="1139825"/>
          </a:xfrm>
        </p:spPr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Chloramphenicol: Nursing Implications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Inform physician immediately of fever, fatigue, sore throat or bruising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Take drug on an empty stomach unless GI upset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Sulfonamides:  Mechanism of Action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Bacteriostatic action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Prevent synthesis of folic acid required for synthesis of purines and nucleic acid</a:t>
            </a:r>
          </a:p>
          <a:p>
            <a:pPr eaLnBrk="1" hangingPunct="1"/>
            <a:r>
              <a:rPr lang="en-US" sz="4000" smtClean="0">
                <a:latin typeface="Comic Sans MS" pitchFamily="66" charset="0"/>
              </a:rPr>
              <a:t>Does not affect human cells or certain bacteria—they can use preformed folic acid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Antibiotics:  Sulfonamides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latin typeface="Comic Sans MS" pitchFamily="66" charset="0"/>
              </a:rPr>
              <a:t>One of the first groups of antibiotics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sulfadiazine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sulfamethizole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sulfamethoxazole</a:t>
            </a:r>
          </a:p>
          <a:p>
            <a:pPr eaLnBrk="1" hangingPunct="1"/>
            <a:r>
              <a:rPr lang="en-US" sz="3600" smtClean="0">
                <a:latin typeface="Comic Sans MS" pitchFamily="66" charset="0"/>
              </a:rPr>
              <a:t>sulfisoxazole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FFFF"/>
                </a:solidFill>
                <a:latin typeface="Georgia" pitchFamily="18" charset="0"/>
              </a:rPr>
              <a:t>D. Peak and Trough levels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latin typeface="Kristen ITC" pitchFamily="66" charset="0"/>
              </a:rPr>
              <a:t>1. Blood levels need to be high enough to be therapeutic but not so high that severe toxicity is caused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Kristen ITC" pitchFamily="66" charset="0"/>
              </a:rPr>
              <a:t>	2. </a:t>
            </a:r>
            <a:r>
              <a:rPr lang="en-US" b="1" smtClean="0">
                <a:solidFill>
                  <a:schemeClr val="folHlink"/>
                </a:solidFill>
                <a:latin typeface="Kristen ITC" pitchFamily="66" charset="0"/>
              </a:rPr>
              <a:t>Peak:</a:t>
            </a:r>
            <a:r>
              <a:rPr lang="en-US" smtClean="0">
                <a:latin typeface="Kristen ITC" pitchFamily="66" charset="0"/>
              </a:rPr>
              <a:t> Client’s blood is drawn </a:t>
            </a:r>
            <a:r>
              <a:rPr lang="en-US" smtClean="0">
                <a:solidFill>
                  <a:schemeClr val="hlink"/>
                </a:solidFill>
                <a:latin typeface="Kristen ITC" pitchFamily="66" charset="0"/>
              </a:rPr>
              <a:t>30 minutes after</a:t>
            </a:r>
            <a:r>
              <a:rPr lang="en-US" smtClean="0">
                <a:latin typeface="Kristen ITC" pitchFamily="66" charset="0"/>
              </a:rPr>
              <a:t> giving dose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Kristen ITC" pitchFamily="66" charset="0"/>
              </a:rPr>
              <a:t>	3.</a:t>
            </a:r>
            <a:r>
              <a:rPr lang="en-US" b="1" smtClean="0">
                <a:solidFill>
                  <a:schemeClr val="folHlink"/>
                </a:solidFill>
                <a:latin typeface="Kristen ITC" pitchFamily="66" charset="0"/>
              </a:rPr>
              <a:t>Trough: </a:t>
            </a:r>
            <a:r>
              <a:rPr lang="en-US" smtClean="0">
                <a:latin typeface="Kristen ITC" pitchFamily="66" charset="0"/>
              </a:rPr>
              <a:t>Clients blood is drawn </a:t>
            </a:r>
            <a:r>
              <a:rPr lang="en-US" smtClean="0">
                <a:solidFill>
                  <a:schemeClr val="hlink"/>
                </a:solidFill>
                <a:latin typeface="Kristen ITC" pitchFamily="66" charset="0"/>
              </a:rPr>
              <a:t>15-30 minutes before</a:t>
            </a:r>
            <a:r>
              <a:rPr lang="en-US" smtClean="0">
                <a:latin typeface="Kristen ITC" pitchFamily="66" charset="0"/>
              </a:rPr>
              <a:t> next dose of antibiotic is given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Sulfonamides:  Side Effects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r>
              <a:rPr lang="en-US" b="1" u="sng" smtClean="0">
                <a:solidFill>
                  <a:srgbClr val="FF00FF"/>
                </a:solidFill>
                <a:latin typeface="Comic Sans MS" pitchFamily="66" charset="0"/>
              </a:rPr>
              <a:t>Body System</a:t>
            </a:r>
            <a:r>
              <a:rPr lang="en-US" smtClean="0">
                <a:latin typeface="Comic Sans MS" pitchFamily="66" charset="0"/>
              </a:rPr>
              <a:t>	</a:t>
            </a:r>
            <a:r>
              <a:rPr lang="en-US" b="1" u="sng" smtClean="0">
                <a:solidFill>
                  <a:srgbClr val="FF00FF"/>
                </a:solidFill>
                <a:latin typeface="Comic Sans MS" pitchFamily="66" charset="0"/>
              </a:rPr>
              <a:t>Effect</a:t>
            </a:r>
          </a:p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800" smtClean="0">
                <a:latin typeface="Comic Sans MS" pitchFamily="66" charset="0"/>
              </a:rPr>
              <a:t>Blood	</a:t>
            </a:r>
            <a:r>
              <a:rPr lang="en-US" sz="2800" b="1" smtClean="0">
                <a:latin typeface="Comic Sans MS" pitchFamily="66" charset="0"/>
              </a:rPr>
              <a:t>Hemolytic </a:t>
            </a:r>
            <a:r>
              <a:rPr lang="en-US" sz="2800" smtClean="0">
                <a:latin typeface="Comic Sans MS" pitchFamily="66" charset="0"/>
              </a:rPr>
              <a:t>and aplastic 		anemia, thrombocytopenia</a:t>
            </a:r>
          </a:p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800" smtClean="0">
                <a:latin typeface="Comic Sans MS" pitchFamily="66" charset="0"/>
              </a:rPr>
              <a:t>Integumentary	Photosensitivity, exfoliative 		dermatitis, </a:t>
            </a:r>
            <a:r>
              <a:rPr lang="en-US" sz="2800" b="1" smtClean="0">
                <a:latin typeface="Comic Sans MS" pitchFamily="66" charset="0"/>
              </a:rPr>
              <a:t>Stevens-Johnson 	syndrome</a:t>
            </a:r>
            <a:r>
              <a:rPr lang="en-US" sz="2800" smtClean="0">
                <a:latin typeface="Comic Sans MS" pitchFamily="66" charset="0"/>
              </a:rPr>
              <a:t>, epidermal 			necrolysis	</a:t>
            </a:r>
          </a:p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endParaRPr lang="en-US" sz="28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800" smtClean="0">
                <a:latin typeface="Comic Sans MS" pitchFamily="66" charset="0"/>
              </a:rPr>
              <a:t>SJS: acute onset fever, bullae on skin and ulcers on mucous membranes)</a:t>
            </a:r>
          </a:p>
          <a:p>
            <a:pPr eaLnBrk="1" hangingPunct="1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800" smtClean="0">
                <a:latin typeface="Comic Sans MS" pitchFamily="66" charset="0"/>
              </a:rPr>
              <a:t>Hemolytic: fever 7-10 days after starting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FFFF"/>
                </a:solidFill>
                <a:latin typeface="Comic Sans MS" pitchFamily="66" charset="0"/>
              </a:rPr>
              <a:t>Sulfonamides:  Side Effects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3717925" algn="l"/>
              </a:tabLst>
            </a:pPr>
            <a:r>
              <a:rPr lang="en-US" b="1" u="sng" smtClean="0">
                <a:solidFill>
                  <a:srgbClr val="FF66FF"/>
                </a:solidFill>
                <a:latin typeface="Comic Sans MS" pitchFamily="66" charset="0"/>
              </a:rPr>
              <a:t>Body System</a:t>
            </a:r>
            <a:r>
              <a:rPr lang="en-US" smtClean="0">
                <a:latin typeface="Comic Sans MS" pitchFamily="66" charset="0"/>
              </a:rPr>
              <a:t>	</a:t>
            </a:r>
            <a:r>
              <a:rPr lang="en-US" b="1" u="sng" smtClean="0">
                <a:solidFill>
                  <a:srgbClr val="FF66FF"/>
                </a:solidFill>
                <a:latin typeface="Comic Sans MS" pitchFamily="66" charset="0"/>
              </a:rPr>
              <a:t>Effect</a:t>
            </a:r>
          </a:p>
          <a:p>
            <a:pPr eaLnBrk="1" hangingPunct="1">
              <a:buFont typeface="Wingdings" pitchFamily="2" charset="2"/>
              <a:buNone/>
              <a:tabLst>
                <a:tab pos="3717925" algn="l"/>
              </a:tabLst>
            </a:pPr>
            <a:r>
              <a:rPr lang="en-US" smtClean="0">
                <a:latin typeface="Comic Sans MS" pitchFamily="66" charset="0"/>
              </a:rPr>
              <a:t>GI	Nausea, vomiting, diarrhea,	pancreatitis	</a:t>
            </a:r>
          </a:p>
          <a:p>
            <a:pPr eaLnBrk="1" hangingPunct="1">
              <a:buFont typeface="Wingdings" pitchFamily="2" charset="2"/>
              <a:buNone/>
              <a:tabLst>
                <a:tab pos="3717925" algn="l"/>
              </a:tabLst>
            </a:pPr>
            <a:r>
              <a:rPr lang="en-US" smtClean="0">
                <a:latin typeface="Comic Sans MS" pitchFamily="66" charset="0"/>
              </a:rPr>
              <a:t>Other	Convulsions, crystalluria,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	toxic nephrosis, headache, 	peripheral neuritis, urticaria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FF"/>
                </a:solidFill>
                <a:latin typeface="Comic Sans MS" pitchFamily="66" charset="0"/>
              </a:rPr>
              <a:t>Antibiotics:  Nursing Implications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FF00FF"/>
                </a:solidFill>
                <a:latin typeface="Comic Sans MS" pitchFamily="66" charset="0"/>
              </a:rPr>
              <a:t>Sulfonamides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mic Sans MS" pitchFamily="66" charset="0"/>
              </a:rPr>
              <a:t>Empty stomach with full glass of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mic Sans MS" pitchFamily="66" charset="0"/>
              </a:rPr>
              <a:t>Should be taken with at least 2400 mL of fluid per day, unless contraindicated, to prevent crystalluria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mic Sans MS" pitchFamily="66" charset="0"/>
              </a:rPr>
              <a:t>Due to photosensitivity, avoid sunlight and 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tanning beds.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mic Sans MS" pitchFamily="66" charset="0"/>
              </a:rPr>
              <a:t>These agents reduce the effectiveness of 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oral contraceptives.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omic Sans MS" pitchFamily="66" charset="0"/>
              </a:rPr>
              <a:t>Diabetics need to be aware of increased chance of hypoglycemic reactions with use of sulfonamides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8153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Integumentary Drugs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9082088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1430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11430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1143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1143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1143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FF"/>
                </a:solidFill>
                <a:latin typeface="Comic Sans MS" pitchFamily="66" charset="0"/>
              </a:rPr>
              <a:t>ACNE PRODUCTS</a:t>
            </a:r>
          </a:p>
          <a:p>
            <a:pPr eaLnBrk="1" hangingPunct="1"/>
            <a:endParaRPr lang="en-US" sz="3600" b="1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/>
            <a:r>
              <a:rPr lang="en-US" sz="3600" b="1">
                <a:solidFill>
                  <a:schemeClr val="hlink"/>
                </a:solidFill>
                <a:latin typeface="Comic Sans MS" pitchFamily="66" charset="0"/>
              </a:rPr>
              <a:t>Isotretinoin (Accutane)</a:t>
            </a:r>
          </a:p>
          <a:p>
            <a:pPr eaLnBrk="1" hangingPunct="1"/>
            <a:endParaRPr lang="en-US" sz="3600" b="1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/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/>
            <a:r>
              <a:rPr lang="en-US" sz="3600" b="1">
                <a:solidFill>
                  <a:schemeClr val="tx2"/>
                </a:solidFill>
                <a:latin typeface="Comic Sans MS" pitchFamily="66" charset="0"/>
              </a:rPr>
              <a:t>*metabolite of vitamin A</a:t>
            </a:r>
          </a:p>
          <a:p>
            <a:pPr eaLnBrk="1" hangingPunct="1"/>
            <a:r>
              <a:rPr lang="en-US" sz="3600" b="1">
                <a:solidFill>
                  <a:schemeClr val="tx2"/>
                </a:solidFill>
                <a:latin typeface="Comic Sans MS" pitchFamily="66" charset="0"/>
              </a:rPr>
              <a:t>*treatment for severe cystic acne </a:t>
            </a:r>
          </a:p>
          <a:p>
            <a:pPr eaLnBrk="1" hangingPunct="1"/>
            <a:r>
              <a:rPr lang="en-US" sz="3600" b="1">
                <a:solidFill>
                  <a:schemeClr val="tx2"/>
                </a:solidFill>
                <a:latin typeface="Comic Sans MS" pitchFamily="66" charset="0"/>
              </a:rPr>
              <a:t>*C/I: sun exposure, ROH &amp; pregnancy</a:t>
            </a:r>
          </a:p>
          <a:p>
            <a:pPr eaLnBrk="1" hangingPunct="1"/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smtClean="0">
                <a:solidFill>
                  <a:srgbClr val="FF00FF"/>
                </a:solidFill>
                <a:effectLst/>
                <a:latin typeface="Comic Sans MS" pitchFamily="66" charset="0"/>
              </a:rPr>
              <a:t>BURNS PRODUCT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b="1" smtClean="0">
              <a:solidFill>
                <a:srgbClr val="FF00FF"/>
              </a:solidFill>
              <a:effectLst/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hlink"/>
                </a:solidFill>
                <a:effectLst/>
                <a:latin typeface="Comic Sans MS" pitchFamily="66" charset="0"/>
              </a:rPr>
              <a:t>Mafenide (Sulfamylon)</a:t>
            </a:r>
          </a:p>
          <a:p>
            <a:pPr>
              <a:lnSpc>
                <a:spcPct val="80000"/>
              </a:lnSpc>
            </a:pPr>
            <a:endParaRPr lang="en-US" b="1" smtClean="0">
              <a:solidFill>
                <a:schemeClr val="hlink"/>
              </a:solidFill>
              <a:effectLst/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effectLst/>
                <a:latin typeface="Comic Sans MS" pitchFamily="66" charset="0"/>
              </a:rPr>
              <a:t>*bacteriostatic against gram-negative &amp; gram-positive org.</a:t>
            </a: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effectLst/>
                <a:latin typeface="Comic Sans MS" pitchFamily="66" charset="0"/>
              </a:rPr>
              <a:t>*apply 1/6 inch film directly to burn</a:t>
            </a: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effectLst/>
                <a:latin typeface="Comic Sans MS" pitchFamily="66" charset="0"/>
              </a:rPr>
              <a:t>*A/R diffuses via devascularized areas; may precipitate  	metabolic </a:t>
            </a: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effectLst/>
                <a:latin typeface="Comic Sans MS" pitchFamily="66" charset="0"/>
              </a:rPr>
              <a:t>  acidosis manifested by hyperventilation; bone  	marrow depression </a:t>
            </a:r>
          </a:p>
          <a:p>
            <a:pPr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effectLst/>
                <a:latin typeface="Comic Sans MS" pitchFamily="66" charset="0"/>
              </a:rPr>
              <a:t>  &amp; hemolytic anemia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WordArt 2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229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Integumentary Drugs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87095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500" b="1">
                <a:solidFill>
                  <a:srgbClr val="66FF33"/>
                </a:solidFill>
                <a:latin typeface="Kristen ITC" pitchFamily="66" charset="0"/>
              </a:rPr>
              <a:t>Burns Products</a:t>
            </a:r>
          </a:p>
          <a:p>
            <a:pPr eaLnBrk="1" hangingPunct="1"/>
            <a:endParaRPr lang="en-US" sz="2500" b="1">
              <a:solidFill>
                <a:srgbClr val="66FF33"/>
              </a:solidFill>
              <a:latin typeface="Kristen ITC" pitchFamily="66" charset="0"/>
            </a:endParaRPr>
          </a:p>
          <a:p>
            <a:pPr eaLnBrk="1" hangingPunct="1"/>
            <a:r>
              <a:rPr lang="en-US" sz="2500" b="1">
                <a:solidFill>
                  <a:schemeClr val="hlink"/>
                </a:solidFill>
                <a:latin typeface="Kristen ITC" pitchFamily="66" charset="0"/>
              </a:rPr>
              <a:t>nitrofurazone (Furacin)</a:t>
            </a:r>
          </a:p>
          <a:p>
            <a:pPr eaLnBrk="1" hangingPunct="1"/>
            <a:endParaRPr lang="en-US" sz="2500" b="1">
              <a:solidFill>
                <a:schemeClr val="hlink"/>
              </a:solidFill>
              <a:latin typeface="Kristen ITC" pitchFamily="66" charset="0"/>
            </a:endParaRP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*bactericidal</a:t>
            </a: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*apply 1/16 inch film directly to burn</a:t>
            </a: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*A/R: contact dermatitis &amp; rash</a:t>
            </a:r>
          </a:p>
          <a:p>
            <a:pPr eaLnBrk="1" hangingPunct="1"/>
            <a:endParaRPr lang="en-US" sz="2500" b="1">
              <a:solidFill>
                <a:schemeClr val="tx2"/>
              </a:solidFill>
              <a:latin typeface="Kristen ITC" pitchFamily="66" charset="0"/>
            </a:endParaRPr>
          </a:p>
          <a:p>
            <a:pPr eaLnBrk="1" hangingPunct="1"/>
            <a:r>
              <a:rPr lang="en-US" sz="2500" b="1">
                <a:solidFill>
                  <a:schemeClr val="hlink"/>
                </a:solidFill>
                <a:latin typeface="Kristen ITC" pitchFamily="66" charset="0"/>
              </a:rPr>
              <a:t>silver sulfadiazine (Silvadene</a:t>
            </a:r>
            <a:r>
              <a:rPr lang="en-US" sz="2500" b="1">
                <a:solidFill>
                  <a:srgbClr val="800000"/>
                </a:solidFill>
                <a:latin typeface="Kristen ITC" pitchFamily="66" charset="0"/>
              </a:rPr>
              <a:t>, Flint SSD)</a:t>
            </a:r>
          </a:p>
          <a:p>
            <a:pPr eaLnBrk="1" hangingPunct="1"/>
            <a:endParaRPr lang="en-US" sz="2500" b="1">
              <a:solidFill>
                <a:srgbClr val="800000"/>
              </a:solidFill>
              <a:latin typeface="Kristen ITC" pitchFamily="66" charset="0"/>
            </a:endParaRP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*bactericidal against gm-positive, gm-negative org. &amp; yeast</a:t>
            </a: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*apply 1/16 inch film to burn</a:t>
            </a:r>
          </a:p>
          <a:p>
            <a:pPr eaLnBrk="1" hangingPunct="1"/>
            <a:r>
              <a:rPr lang="en-US" sz="2500" b="1">
                <a:solidFill>
                  <a:schemeClr val="tx2"/>
                </a:solidFill>
                <a:latin typeface="Kristen ITC" pitchFamily="66" charset="0"/>
              </a:rPr>
              <a:t>*A/R: leukopenia</a:t>
            </a:r>
          </a:p>
          <a:p>
            <a:pPr eaLnBrk="1" hangingPunct="1"/>
            <a:endParaRPr lang="en-US" sz="2500" b="1">
              <a:solidFill>
                <a:schemeClr val="tx2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 smtClean="0">
                <a:solidFill>
                  <a:srgbClr val="66FF33"/>
                </a:solidFill>
                <a:effectLst/>
                <a:latin typeface="Kristen ITC" pitchFamily="66" charset="0"/>
              </a:rPr>
              <a:t>silver nitrate</a:t>
            </a:r>
          </a:p>
          <a:p>
            <a:endParaRPr lang="en-US" sz="4000" b="1" smtClean="0">
              <a:solidFill>
                <a:srgbClr val="66FF33"/>
              </a:solidFill>
              <a:effectLst/>
              <a:latin typeface="Kristen ITC" pitchFamily="66" charset="0"/>
            </a:endParaRPr>
          </a:p>
          <a:p>
            <a:r>
              <a:rPr lang="en-US" b="1" smtClean="0">
                <a:solidFill>
                  <a:schemeClr val="tx2"/>
                </a:solidFill>
                <a:effectLst/>
                <a:latin typeface="Kristen ITC" pitchFamily="66" charset="0"/>
              </a:rPr>
              <a:t>*antiseptic against gm-negative org.</a:t>
            </a:r>
          </a:p>
          <a:p>
            <a:r>
              <a:rPr lang="en-US" b="1" smtClean="0">
                <a:solidFill>
                  <a:schemeClr val="tx2"/>
                </a:solidFill>
                <a:effectLst/>
                <a:latin typeface="Kristen ITC" pitchFamily="66" charset="0"/>
              </a:rPr>
              <a:t>*apply to dressing &amp; not to wound or broken skin</a:t>
            </a:r>
          </a:p>
          <a:p>
            <a:r>
              <a:rPr lang="en-US" b="1" smtClean="0">
                <a:solidFill>
                  <a:schemeClr val="tx2"/>
                </a:solidFill>
                <a:effectLst/>
                <a:latin typeface="Kristen ITC" pitchFamily="66" charset="0"/>
              </a:rPr>
              <a:t>*A/R: stains anything it comes into contact with but    </a:t>
            </a:r>
          </a:p>
          <a:p>
            <a:r>
              <a:rPr lang="en-US" b="1" smtClean="0">
                <a:solidFill>
                  <a:schemeClr val="tx2"/>
                </a:solidFill>
                <a:effectLst/>
                <a:latin typeface="Kristen ITC" pitchFamily="66" charset="0"/>
              </a:rPr>
              <a:t>  discoloration is not permanent</a:t>
            </a:r>
          </a:p>
          <a:p>
            <a:endParaRPr lang="en-US" smtClean="0">
              <a:effectLst/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693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Antitubercular Drugs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9154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200" b="1">
                <a:latin typeface="Kristen ITC" pitchFamily="66" charset="0"/>
              </a:rPr>
              <a:t>General Considerations</a:t>
            </a:r>
          </a:p>
          <a:p>
            <a:pPr eaLnBrk="1" hangingPunct="1"/>
            <a:endParaRPr lang="en-US" sz="2200" b="1">
              <a:latin typeface="Kristen ITC" pitchFamily="66" charset="0"/>
            </a:endParaRPr>
          </a:p>
          <a:p>
            <a:pPr algn="ctr" eaLnBrk="1" hangingPunct="1"/>
            <a:r>
              <a:rPr lang="en-US" sz="2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ISONIAZID (INH)</a:t>
            </a:r>
          </a:p>
          <a:p>
            <a:pPr eaLnBrk="1" hangingPunct="1"/>
            <a:endParaRPr lang="en-US" sz="2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*Initial TTT against PTB; prophylaxis for high-risk groups</a:t>
            </a: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*A/R: peripheral neuritis)…give vitamin B6 (pyridoxine);  </a:t>
            </a: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  hepatitis…check liver enzymes frequently; hyperexcitability</a:t>
            </a: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*Taken on empty stomach, avoid alcohol &amp; interferes with  </a:t>
            </a: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  Phenytoin (Dilantin) requiring lowering of INH dose</a:t>
            </a:r>
          </a:p>
          <a:p>
            <a:pPr eaLnBrk="1" hangingPunct="1"/>
            <a:endParaRPr lang="en-US" sz="2200" b="1">
              <a:solidFill>
                <a:schemeClr val="tx2"/>
              </a:solidFill>
              <a:latin typeface="Kristen ITC" pitchFamily="66" charset="0"/>
            </a:endParaRPr>
          </a:p>
          <a:p>
            <a:pPr algn="ctr" eaLnBrk="1" hangingPunct="1"/>
            <a:r>
              <a:rPr lang="en-US" sz="2200" b="1">
                <a:solidFill>
                  <a:schemeClr val="hlink"/>
                </a:solidFill>
                <a:latin typeface="Kristen ITC" pitchFamily="66" charset="0"/>
              </a:rPr>
              <a:t>ETHAMBUTOL (MYAMBUTOL)</a:t>
            </a:r>
          </a:p>
          <a:p>
            <a:pPr eaLnBrk="1" hangingPunct="1"/>
            <a:endParaRPr lang="en-US" sz="2200" b="1">
              <a:solidFill>
                <a:schemeClr val="hlink"/>
              </a:solidFill>
              <a:latin typeface="Kristen ITC" pitchFamily="66" charset="0"/>
            </a:endParaRP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*A/R: optic neuritis &amp; loss of red-green color discrimination  but </a:t>
            </a:r>
          </a:p>
          <a:p>
            <a:pPr eaLnBrk="1" hangingPunct="1"/>
            <a:r>
              <a:rPr lang="en-US" sz="2200" b="1">
                <a:solidFill>
                  <a:schemeClr val="tx2"/>
                </a:solidFill>
                <a:latin typeface="Kristen ITC" pitchFamily="66" charset="0"/>
              </a:rPr>
              <a:t>  it’s reversible</a:t>
            </a:r>
          </a:p>
          <a:p>
            <a:pPr eaLnBrk="1" hangingPunct="1"/>
            <a:endParaRPr lang="en-US" sz="2200" b="1">
              <a:solidFill>
                <a:schemeClr val="tx2"/>
              </a:solidFill>
              <a:latin typeface="Kristen ITC" pitchFamily="66" charset="0"/>
            </a:endParaRPr>
          </a:p>
          <a:p>
            <a:pPr eaLnBrk="1" hangingPunct="1"/>
            <a:endParaRPr lang="en-US" sz="2200" b="1">
              <a:solidFill>
                <a:schemeClr val="tx2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/>
      <p:bldP spid="10445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693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Antitubercular Drugs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87095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RIFAMPICIN</a:t>
            </a:r>
          </a:p>
          <a:p>
            <a:pPr eaLnBrk="1" hangingPunct="1"/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*A/R: hepatitis, flu-like syndrome, may turn body fluids  (urine, </a:t>
            </a: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  tears, saliva etc. ) orange</a:t>
            </a: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*Interacts with anticoagulants, oral contraceptives, oral  </a:t>
            </a: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  hypoglycemics, methadone &amp; corticosteroids</a:t>
            </a:r>
          </a:p>
          <a:p>
            <a:pPr eaLnBrk="1" hangingPunct="1"/>
            <a:endParaRPr lang="en-US" sz="2000" b="1">
              <a:solidFill>
                <a:schemeClr val="tx2"/>
              </a:solidFill>
              <a:latin typeface="Kristen ITC" pitchFamily="66" charset="0"/>
            </a:endParaRPr>
          </a:p>
          <a:p>
            <a:pPr algn="ctr" eaLnBrk="1" hangingPunct="1"/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STREPTOMYCIN</a:t>
            </a:r>
          </a:p>
          <a:p>
            <a:pPr eaLnBrk="1" hangingPunct="1"/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*A/R: cranial nerve 8 damage (roaring, ringing &amp; feeling of  </a:t>
            </a: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  fullness in the ear); vestibular damage (dizziness &amp; vertigo)</a:t>
            </a:r>
          </a:p>
          <a:p>
            <a:pPr eaLnBrk="1" hangingPunct="1"/>
            <a:endParaRPr lang="en-US" sz="2000" b="1">
              <a:solidFill>
                <a:schemeClr val="tx2"/>
              </a:solidFill>
              <a:latin typeface="Kristen ITC" pitchFamily="66" charset="0"/>
            </a:endParaRPr>
          </a:p>
          <a:p>
            <a:pPr algn="ctr" eaLnBrk="1" hangingPunct="1"/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PYRAZINAMIDE</a:t>
            </a:r>
          </a:p>
          <a:p>
            <a:pPr eaLnBrk="1" hangingPunct="1"/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eaLnBrk="1" hangingPunct="1"/>
            <a:r>
              <a:rPr lang="en-US" sz="2000" b="1">
                <a:solidFill>
                  <a:schemeClr val="tx2"/>
                </a:solidFill>
                <a:latin typeface="Kristen ITC" pitchFamily="66" charset="0"/>
              </a:rPr>
              <a:t>*A/R: increased uric acid causing gout or hepatitis</a:t>
            </a:r>
          </a:p>
          <a:p>
            <a:pPr eaLnBrk="1" hangingPunct="1"/>
            <a:endParaRPr lang="en-US" sz="2000" b="1">
              <a:solidFill>
                <a:schemeClr val="tx2"/>
              </a:solidFill>
              <a:latin typeface="Kristen ITC" pitchFamily="66" charset="0"/>
            </a:endParaRPr>
          </a:p>
          <a:p>
            <a:pPr eaLnBrk="1" hangingPunct="1"/>
            <a:endParaRPr lang="en-US" sz="2000" b="1">
              <a:solidFill>
                <a:srgbClr val="D67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0" dur="500"/>
                                        <p:tgtEl>
                                          <p:spTgt spid="105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/>
      <p:bldP spid="105475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1143000" y="6858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Antifungal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820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>
                <a:latin typeface="Kristen ITC" pitchFamily="66" charset="0"/>
              </a:rPr>
              <a:t>Amphoterizin B (fun gizone)</a:t>
            </a:r>
          </a:p>
          <a:p>
            <a:pPr eaLnBrk="1" hangingPunct="1"/>
            <a:r>
              <a:rPr lang="en-US" sz="2400" b="1">
                <a:latin typeface="Kristen ITC" pitchFamily="66" charset="0"/>
              </a:rPr>
              <a:t>	* shld be mixed only w/ water &amp; slowly infuse</a:t>
            </a:r>
          </a:p>
          <a:p>
            <a:pPr eaLnBrk="1" hangingPunct="1"/>
            <a:r>
              <a:rPr lang="en-US" sz="2400" b="1">
                <a:latin typeface="Kristen ITC" pitchFamily="66" charset="0"/>
              </a:rPr>
              <a:t>	* BUN, liver enzymes, u/a shld be checked</a:t>
            </a:r>
          </a:p>
          <a:p>
            <a:pPr eaLnBrk="1" hangingPunct="1"/>
            <a:r>
              <a:rPr lang="en-US" sz="2400" b="1">
                <a:latin typeface="Kristen ITC" pitchFamily="66" charset="0"/>
              </a:rPr>
              <a:t>Butoconazole nitrate (femstat)</a:t>
            </a:r>
          </a:p>
          <a:p>
            <a:pPr eaLnBrk="1" hangingPunct="1"/>
            <a:endParaRPr lang="en-US" sz="2400" b="1">
              <a:latin typeface="Kristen ITC" pitchFamily="66" charset="0"/>
            </a:endParaRPr>
          </a:p>
          <a:p>
            <a:pPr eaLnBrk="1" hangingPunct="1"/>
            <a:r>
              <a:rPr lang="en-US" sz="2400" b="1">
                <a:latin typeface="Kristen ITC" pitchFamily="66" charset="0"/>
              </a:rPr>
              <a:t>Ketonazole (nizoral)</a:t>
            </a:r>
          </a:p>
          <a:p>
            <a:pPr eaLnBrk="1" hangingPunct="1"/>
            <a:endParaRPr lang="en-US" sz="2400" b="1">
              <a:latin typeface="Kristen ITC" pitchFamily="66" charset="0"/>
            </a:endParaRPr>
          </a:p>
          <a:p>
            <a:pPr eaLnBrk="1" hangingPunct="1"/>
            <a:r>
              <a:rPr lang="en-US" sz="2400" b="1">
                <a:latin typeface="Kristen ITC" pitchFamily="66" charset="0"/>
              </a:rPr>
              <a:t>Miconazole (monistat)</a:t>
            </a:r>
          </a:p>
          <a:p>
            <a:pPr eaLnBrk="1" hangingPunct="1"/>
            <a:endParaRPr lang="en-US" sz="2400" b="1">
              <a:latin typeface="Kristen ITC" pitchFamily="66" charset="0"/>
            </a:endParaRPr>
          </a:p>
          <a:p>
            <a:pPr eaLnBrk="1" hangingPunct="1"/>
            <a:r>
              <a:rPr lang="en-US" sz="2400" b="1">
                <a:latin typeface="Kristen ITC" pitchFamily="66" charset="0"/>
              </a:rPr>
              <a:t>Nystatin (mycostatin)</a:t>
            </a:r>
          </a:p>
          <a:p>
            <a:pPr eaLnBrk="1" hangingPunct="1"/>
            <a:endParaRPr lang="en-US" sz="2400" b="1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FFFF"/>
                </a:solidFill>
                <a:latin typeface="Georgia" pitchFamily="18" charset="0"/>
              </a:rPr>
              <a:t>E. Resistance</a:t>
            </a:r>
          </a:p>
          <a:p>
            <a:pPr eaLnBrk="1" hangingPunct="1"/>
            <a:r>
              <a:rPr lang="en-US" altLang="en-US" smtClean="0">
                <a:latin typeface="Kristen ITC" pitchFamily="66" charset="0"/>
              </a:rPr>
              <a:t>Ability of bacteria over time to adapt to an antibiotic and produce cells that are no longer affected by the drug</a:t>
            </a:r>
          </a:p>
          <a:p>
            <a:pPr eaLnBrk="1" hangingPunct="1"/>
            <a:r>
              <a:rPr lang="en-US" smtClean="0">
                <a:solidFill>
                  <a:srgbClr val="66FF33"/>
                </a:solidFill>
                <a:latin typeface="Kristen ITC" pitchFamily="66" charset="0"/>
              </a:rPr>
              <a:t>STREPTOGRAMINS</a:t>
            </a:r>
            <a:r>
              <a:rPr lang="en-US" smtClean="0">
                <a:latin typeface="Kristen ITC" pitchFamily="66" charset="0"/>
              </a:rPr>
              <a:t> –antibiotics to treat resistant strains of bacteria. Used to treat Vancomycin resistant Enterococcus(VRE) and Methicillin resistant S. aureus(MRSA)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Kristen ITC" pitchFamily="66" charset="0"/>
              </a:rPr>
              <a:t>		-</a:t>
            </a:r>
            <a:r>
              <a:rPr lang="en-US" sz="3000" smtClean="0">
                <a:latin typeface="Kristen ITC" pitchFamily="66" charset="0"/>
              </a:rPr>
              <a:t>Quini</a:t>
            </a:r>
            <a:r>
              <a:rPr lang="en-US" sz="3000" smtClean="0">
                <a:solidFill>
                  <a:schemeClr val="hlink"/>
                </a:solidFill>
                <a:latin typeface="Kristen ITC" pitchFamily="66" charset="0"/>
              </a:rPr>
              <a:t>pristin</a:t>
            </a:r>
            <a:r>
              <a:rPr lang="en-US" sz="3000" smtClean="0">
                <a:latin typeface="Kristen ITC" pitchFamily="66" charset="0"/>
              </a:rPr>
              <a:t>/Dalfo</a:t>
            </a:r>
            <a:r>
              <a:rPr lang="en-US" sz="3000" smtClean="0">
                <a:solidFill>
                  <a:schemeClr val="hlink"/>
                </a:solidFill>
                <a:latin typeface="Kristen ITC" pitchFamily="66" charset="0"/>
              </a:rPr>
              <a:t>prostin</a:t>
            </a:r>
            <a:r>
              <a:rPr lang="en-US" sz="3000" smtClean="0">
                <a:latin typeface="Kristen ITC" pitchFamily="66" charset="0"/>
              </a:rPr>
              <a:t>(Synercid)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>
                <a:latin typeface="Kristen ITC" pitchFamily="66" charset="0"/>
              </a:rPr>
              <a:t>			- Linezolid(Zyvox)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00FFFF"/>
                </a:solidFill>
                <a:latin typeface="Comic Sans MS" pitchFamily="66" charset="0"/>
              </a:rPr>
              <a:t>Antivirals</a:t>
            </a:r>
            <a:r>
              <a:rPr lang="en-US" smtClean="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Kristen ITC" pitchFamily="66" charset="0"/>
              </a:rPr>
              <a:t>Acyclovir (Zovirax), Valacyclovir (Valtrex) </a:t>
            </a:r>
          </a:p>
          <a:p>
            <a:pPr lvl="1"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Treatment for herpes simplex I, herpes zoster (shingles), genital herpes simplex II, cytomegalovirus (CMV)</a:t>
            </a:r>
            <a:endParaRPr lang="en-US" sz="2400" smtClean="0">
              <a:latin typeface="Kristen ITC" pitchFamily="66" charset="0"/>
            </a:endParaRPr>
          </a:p>
          <a:p>
            <a:pPr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amantadine HCl (Symmetrel), for influenza A</a:t>
            </a:r>
          </a:p>
          <a:p>
            <a:pPr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cidofovir (Vistide), for CMV retinitis</a:t>
            </a:r>
          </a:p>
          <a:p>
            <a:pPr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foscarnet (Foscavir), for herpes viruses and CMV retinitis</a:t>
            </a:r>
          </a:p>
          <a:p>
            <a:pPr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rimantadine HCl (Flumadine), for influenza A</a:t>
            </a:r>
          </a:p>
          <a:p>
            <a:pPr eaLnBrk="1" hangingPunct="1"/>
            <a:r>
              <a:rPr lang="en-US" sz="2400" smtClean="0">
                <a:latin typeface="Kristen ITC" pitchFamily="66" charset="0"/>
                <a:cs typeface="Times New Roman" pitchFamily="18" charset="0"/>
              </a:rPr>
              <a:t>vidarabine monohydrate (Vira-A), for herpes viruses</a:t>
            </a:r>
            <a:r>
              <a:rPr lang="en-US" sz="2400" smtClean="0">
                <a:latin typeface="Kristen ITC" pitchFamily="66" charset="0"/>
              </a:rPr>
              <a:t> </a:t>
            </a:r>
          </a:p>
          <a:p>
            <a:pPr eaLnBrk="1" hangingPunct="1"/>
            <a:endParaRPr lang="en-US" sz="2400" smtClean="0">
              <a:latin typeface="Kristen ITC" pitchFamily="66" charset="0"/>
            </a:endParaRPr>
          </a:p>
          <a:p>
            <a:pPr eaLnBrk="1" hangingPunct="1"/>
            <a:endParaRPr lang="en-US" sz="2400" smtClean="0"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solidFill>
                  <a:srgbClr val="00FFFF"/>
                </a:solidFill>
                <a:latin typeface="Comic Sans MS" pitchFamily="66" charset="0"/>
              </a:rPr>
              <a:t>Antivirals</a:t>
            </a:r>
            <a:r>
              <a:rPr lang="en-US" smtClean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FF00"/>
                </a:solidFill>
                <a:latin typeface="Kristen ITC" pitchFamily="66" charset="0"/>
              </a:rPr>
              <a:t>Side Effects:</a:t>
            </a:r>
            <a:r>
              <a:rPr lang="en-US" sz="3600" smtClean="0">
                <a:latin typeface="Kristen ITC" pitchFamily="66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latin typeface="Kristen ITC" pitchFamily="66" charset="0"/>
              </a:rPr>
              <a:t>dizziness, HA, n/v, diarrhea, nephrotoxicity, peripheral neuropathy, pancreatitis 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FF00"/>
                </a:solidFill>
                <a:latin typeface="Kristen ITC" pitchFamily="66" charset="0"/>
              </a:rPr>
              <a:t>Implications:</a:t>
            </a:r>
            <a:r>
              <a:rPr lang="en-US" sz="3600" smtClean="0">
                <a:latin typeface="Kristen ITC" pitchFamily="66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latin typeface="Kristen ITC" pitchFamily="66" charset="0"/>
              </a:rPr>
              <a:t>Maintain adequate fluid intake 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latin typeface="Kristen ITC" pitchFamily="66" charset="0"/>
              </a:rPr>
              <a:t>Wear gloves when applying topical preparations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  <a:cs typeface="Times New Roman" pitchFamily="18" charset="0"/>
              </a:rPr>
              <a:t>Antimalarial Drugs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FF66FF"/>
                </a:solidFill>
                <a:latin typeface="Kristen ITC" pitchFamily="66" charset="0"/>
                <a:cs typeface="Times New Roman" pitchFamily="18" charset="0"/>
              </a:rPr>
              <a:t>Malaria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FF66FF"/>
                </a:solidFill>
                <a:latin typeface="Kristen ITC" pitchFamily="66" charset="0"/>
                <a:cs typeface="Times New Roman" pitchFamily="18" charset="0"/>
              </a:rPr>
              <a:t>Etiology:</a:t>
            </a:r>
            <a:r>
              <a:rPr lang="en-US" sz="2800" smtClean="0">
                <a:latin typeface="Kristen ITC" pitchFamily="66" charset="0"/>
                <a:cs typeface="Times New Roman" pitchFamily="18" charset="0"/>
              </a:rPr>
              <a:t> protozoan parasites </a:t>
            </a:r>
            <a:r>
              <a:rPr lang="en-US" sz="2800" i="1" smtClean="0">
                <a:latin typeface="Kristen ITC" pitchFamily="66" charset="0"/>
                <a:cs typeface="Times New Roman" pitchFamily="18" charset="0"/>
              </a:rPr>
              <a:t>Plasmodium species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FF66FF"/>
                </a:solidFill>
                <a:latin typeface="Kristen ITC" pitchFamily="66" charset="0"/>
                <a:cs typeface="Times New Roman" pitchFamily="18" charset="0"/>
              </a:rPr>
              <a:t>Treatment regimen:</a:t>
            </a:r>
            <a:r>
              <a:rPr lang="en-US" sz="2800" smtClean="0">
                <a:latin typeface="Kristen ITC" pitchFamily="66" charset="0"/>
                <a:cs typeface="Times New Roman" pitchFamily="18" charset="0"/>
              </a:rPr>
              <a:t> combinations of antimalarials for drug-resistant malaria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  <a:cs typeface="Times New Roman" pitchFamily="18" charset="0"/>
              </a:rPr>
              <a:t>Prophylactic measures</a:t>
            </a:r>
            <a:endParaRPr lang="en-US" sz="2800" smtClean="0">
              <a:latin typeface="Kristen ITC" pitchFamily="66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</a:rPr>
              <a:t>Quinine- 1</a:t>
            </a:r>
            <a:r>
              <a:rPr lang="en-US" sz="2800" baseline="30000" smtClean="0">
                <a:latin typeface="Kristen ITC" pitchFamily="66" charset="0"/>
              </a:rPr>
              <a:t>st</a:t>
            </a:r>
            <a:r>
              <a:rPr lang="en-US" sz="2800" smtClean="0">
                <a:latin typeface="Kristen ITC" pitchFamily="66" charset="0"/>
              </a:rPr>
              <a:t> drug used to treat malaria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</a:rPr>
              <a:t>Hydroxychloroquine SO4 (Plaquenil) - commonly prescribed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</a:rPr>
              <a:t>Many side effects for the various agents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</a:rPr>
              <a:t>Primarily gastrointestinal: nausea, vomiting, diarrhea,	anorexia, and abdominal pain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Antimalarial Agents: </a:t>
            </a:r>
            <a:br>
              <a:rPr lang="en-US" b="1" smtClean="0">
                <a:solidFill>
                  <a:srgbClr val="00FFFF"/>
                </a:solidFill>
                <a:latin typeface="Comic Sans MS" pitchFamily="66" charset="0"/>
              </a:rPr>
            </a:br>
            <a:r>
              <a:rPr lang="en-US" b="1" smtClean="0">
                <a:solidFill>
                  <a:srgbClr val="00FFFF"/>
                </a:solidFill>
                <a:latin typeface="Comic Sans MS" pitchFamily="66" charset="0"/>
              </a:rPr>
              <a:t>Nursing Implications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/>
            <a:r>
              <a:rPr lang="en-US" smtClean="0">
                <a:latin typeface="Kristen ITC" pitchFamily="66" charset="0"/>
              </a:rPr>
              <a:t>Assess for presence of malarial symptoms.</a:t>
            </a:r>
          </a:p>
          <a:p>
            <a:pPr marL="287338" indent="-287338" eaLnBrk="1" hangingPunct="1"/>
            <a:r>
              <a:rPr lang="en-US" smtClean="0">
                <a:latin typeface="Kristen ITC" pitchFamily="66" charset="0"/>
              </a:rPr>
              <a:t>When used for prophylaxis, these agents should be started 2 weeks before potential exposure to malaria, and for 8 weeks after leaving the area.</a:t>
            </a:r>
          </a:p>
          <a:p>
            <a:pPr marL="287338" indent="-287338" eaLnBrk="1" hangingPunct="1"/>
            <a:r>
              <a:rPr lang="en-US" smtClean="0">
                <a:latin typeface="Kristen ITC" pitchFamily="66" charset="0"/>
              </a:rPr>
              <a:t>Take same day every week when entering high risk area</a:t>
            </a:r>
          </a:p>
          <a:p>
            <a:pPr marL="287338" indent="-287338" eaLnBrk="1" hangingPunct="1"/>
            <a:r>
              <a:rPr lang="en-US" smtClean="0">
                <a:latin typeface="Kristen ITC" pitchFamily="66" charset="0"/>
              </a:rPr>
              <a:t>Medications are taken weekly, with 8 ounces of water.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FFFF"/>
                </a:solidFill>
                <a:latin typeface="Comic Sans MS" pitchFamily="66" charset="0"/>
              </a:rPr>
              <a:t>Antihelmintics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/>
            <a:r>
              <a:rPr lang="en-US" sz="3600" smtClean="0">
                <a:latin typeface="Kristen ITC" pitchFamily="66" charset="0"/>
              </a:rPr>
              <a:t>Drugs used to treat parasitic worm infections:  helmintic infections</a:t>
            </a:r>
          </a:p>
          <a:p>
            <a:pPr marL="287338" indent="-287338" eaLnBrk="1" hangingPunct="1"/>
            <a:r>
              <a:rPr lang="en-US" sz="3600" smtClean="0">
                <a:latin typeface="Kristen ITC" pitchFamily="66" charset="0"/>
              </a:rPr>
              <a:t>Unlike protozoa, helminths are large and have complex cellular structures</a:t>
            </a:r>
          </a:p>
          <a:p>
            <a:pPr marL="287338" indent="-287338" eaLnBrk="1" hangingPunct="1"/>
            <a:r>
              <a:rPr lang="en-US" sz="3600" smtClean="0">
                <a:latin typeface="Kristen ITC" pitchFamily="66" charset="0"/>
              </a:rPr>
              <a:t>Drug treatment is very specific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FFFF"/>
                </a:solidFill>
                <a:latin typeface="Comic Sans MS" pitchFamily="66" charset="0"/>
              </a:rPr>
              <a:t>Anti-helmintics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isten ITC" pitchFamily="66" charset="0"/>
              </a:rPr>
              <a:t>Mebendazole (Vermox) (Antiox)  </a:t>
            </a:r>
          </a:p>
          <a:p>
            <a:pPr eaLnBrk="1" hangingPunct="1"/>
            <a:r>
              <a:rPr lang="en-US" sz="3600" smtClean="0">
                <a:latin typeface="Kristen ITC" pitchFamily="66" charset="0"/>
              </a:rPr>
              <a:t>Metronidazole (Flagyl) </a:t>
            </a:r>
          </a:p>
          <a:p>
            <a:pPr eaLnBrk="1" hangingPunct="1"/>
            <a:r>
              <a:rPr lang="en-US" sz="3600" smtClean="0">
                <a:latin typeface="Kristen ITC" pitchFamily="66" charset="0"/>
              </a:rPr>
              <a:t>Quinine sulfate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Comic Sans MS" pitchFamily="66" charset="0"/>
              </a:rPr>
              <a:t>Antihelminths</a:t>
            </a:r>
            <a:r>
              <a:rPr lang="en-US" smtClean="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>
                <a:latin typeface="Kristen ITC" pitchFamily="66" charset="0"/>
              </a:rPr>
              <a:t>Emphasize basic hygiene such as regular handwashing and no sharing of personal items with others </a:t>
            </a:r>
          </a:p>
          <a:p>
            <a:pPr eaLnBrk="1" hangingPunct="1"/>
            <a:r>
              <a:rPr lang="en-US" sz="2900" smtClean="0">
                <a:latin typeface="Kristen ITC" pitchFamily="66" charset="0"/>
              </a:rPr>
              <a:t>If patient is receiving mebendazole, assess for signs of candidal overgrowth </a:t>
            </a:r>
          </a:p>
          <a:p>
            <a:pPr eaLnBrk="1" hangingPunct="1"/>
            <a:r>
              <a:rPr lang="en-US" sz="2900" smtClean="0">
                <a:latin typeface="Kristen ITC" pitchFamily="66" charset="0"/>
              </a:rPr>
              <a:t>Advise the patient that all sexual partners should be treated with metronidazole</a:t>
            </a:r>
          </a:p>
          <a:p>
            <a:pPr eaLnBrk="1" hangingPunct="1"/>
            <a:r>
              <a:rPr lang="en-US" sz="2900" smtClean="0">
                <a:latin typeface="Kristen ITC" pitchFamily="66" charset="0"/>
              </a:rPr>
              <a:t>Administer with food to prevent GI irritation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7010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Antineoplastic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FFFF"/>
                </a:solidFill>
                <a:latin typeface="Comic Sans MS" pitchFamily="66" charset="0"/>
              </a:rPr>
              <a:t>NEOPLASMS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New or cancerous growth; occurs when abnormal cells have the opportunity to mulitiply and grow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Kristen ITC" pitchFamily="66" charset="0"/>
            </a:endParaRPr>
          </a:p>
          <a:p>
            <a:pPr eaLnBrk="1" hangingPunct="1"/>
            <a:r>
              <a:rPr lang="en-US" altLang="en-US" smtClean="0">
                <a:solidFill>
                  <a:srgbClr val="00FF00"/>
                </a:solidFill>
                <a:latin typeface="Copperplate Gothic Bold" pitchFamily="34" charset="0"/>
              </a:rPr>
              <a:t>Anaplasia:</a:t>
            </a:r>
            <a:r>
              <a:rPr lang="en-US" altLang="en-US" smtClean="0">
                <a:latin typeface="Kristen ITC" pitchFamily="66" charset="0"/>
              </a:rPr>
              <a:t> loss of organization and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FF00"/>
                </a:solidFill>
                <a:latin typeface="Copperplate Gothic Bold" pitchFamily="34" charset="0"/>
              </a:rPr>
              <a:t>Autonomy:</a:t>
            </a:r>
            <a:r>
              <a:rPr lang="en-US" altLang="en-US" smtClean="0">
                <a:latin typeface="Kristen ITC" pitchFamily="66" charset="0"/>
              </a:rPr>
              <a:t> loss of the normal controls and reactions that inhibit growth and spreading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Kristen ITC" pitchFamily="66" charset="0"/>
            </a:endParaRPr>
          </a:p>
          <a:p>
            <a:pPr eaLnBrk="1" hangingPunct="1"/>
            <a:r>
              <a:rPr lang="en-US" altLang="en-US" smtClean="0">
                <a:solidFill>
                  <a:srgbClr val="00FF00"/>
                </a:solidFill>
                <a:latin typeface="Copperplate Gothic Bold" pitchFamily="34" charset="0"/>
              </a:rPr>
              <a:t>Metastasis:</a:t>
            </a:r>
            <a:r>
              <a:rPr lang="en-US" altLang="en-US" smtClean="0">
                <a:latin typeface="Kristen ITC" pitchFamily="66" charset="0"/>
              </a:rPr>
              <a:t> ability to enter the circulatory or lymphatic system and travel to other areas of the body that are conducive to growth and survival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FFFF"/>
                </a:solidFill>
                <a:latin typeface="Georgia" pitchFamily="18" charset="0"/>
              </a:rPr>
              <a:t>F. Spectrum</a:t>
            </a:r>
          </a:p>
          <a:p>
            <a:pPr eaLnBrk="1" hangingPunct="1"/>
            <a:r>
              <a:rPr lang="en-US" altLang="en-US" sz="2800" smtClean="0">
                <a:latin typeface="Kristen ITC" pitchFamily="66" charset="0"/>
              </a:rPr>
              <a:t>Range of bacteria against which an antibiotic is effective</a:t>
            </a:r>
            <a:endParaRPr lang="en-US" sz="2800" smtClean="0">
              <a:latin typeface="Kristen ITC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latin typeface="Georgia" pitchFamily="18" charset="0"/>
              </a:rPr>
              <a:t>G. </a:t>
            </a:r>
            <a:r>
              <a:rPr lang="en-US" sz="2800" b="1" smtClean="0">
                <a:solidFill>
                  <a:schemeClr val="hlink"/>
                </a:solidFill>
                <a:latin typeface="Georgia" pitchFamily="18" charset="0"/>
              </a:rPr>
              <a:t>Superinfection</a:t>
            </a:r>
          </a:p>
          <a:p>
            <a:pPr eaLnBrk="1" hangingPunct="1"/>
            <a:r>
              <a:rPr lang="en-US" sz="2800" smtClean="0">
                <a:latin typeface="Kristen ITC" pitchFamily="66" charset="0"/>
              </a:rPr>
              <a:t>Infection occuring when client is receiving antibiotics</a:t>
            </a:r>
          </a:p>
          <a:p>
            <a:pPr eaLnBrk="1" hangingPunct="1"/>
            <a:r>
              <a:rPr lang="en-US" sz="2800" smtClean="0">
                <a:solidFill>
                  <a:schemeClr val="hlink"/>
                </a:solidFill>
                <a:latin typeface="Kristen ITC" pitchFamily="66" charset="0"/>
              </a:rPr>
              <a:t>Develops when normal bacterial flora are changed by the use of an antibiotic.</a:t>
            </a:r>
            <a:r>
              <a:rPr lang="en-US" sz="2800" smtClean="0">
                <a:latin typeface="Kristen ITC" pitchFamily="66" charset="0"/>
              </a:rPr>
              <a:t> Allows growth of bacteria that are resistant to the antibiotic being used</a:t>
            </a:r>
          </a:p>
          <a:p>
            <a:pPr eaLnBrk="1" hangingPunct="1"/>
            <a:r>
              <a:rPr lang="en-US" sz="2800" smtClean="0">
                <a:latin typeface="Kristen ITC" pitchFamily="66" charset="0"/>
              </a:rPr>
              <a:t>Clients more susceptible when placed on broad spectrum antibiotics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marL="609600" indent="-609600" eaLnBrk="1" hangingPunct="1"/>
            <a:r>
              <a:rPr lang="en-US" b="1" smtClean="0">
                <a:solidFill>
                  <a:srgbClr val="00FF00"/>
                </a:solidFill>
                <a:latin typeface="Copperplate Gothic Bold" pitchFamily="34" charset="0"/>
              </a:rPr>
              <a:t>Cell Cycle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FF00"/>
                </a:solidFill>
              </a:rPr>
              <a:t>G Phase</a:t>
            </a:r>
            <a:r>
              <a:rPr lang="en-US" smtClean="0"/>
              <a:t>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latin typeface="Comic Sans MS" pitchFamily="66" charset="0"/>
              </a:rPr>
              <a:t>G</a:t>
            </a:r>
            <a:r>
              <a:rPr lang="en-US" baseline="-25000" smtClean="0">
                <a:latin typeface="Comic Sans MS" pitchFamily="66" charset="0"/>
              </a:rPr>
              <a:t>0 </a:t>
            </a:r>
            <a:r>
              <a:rPr lang="en-US" smtClean="0">
                <a:latin typeface="Comic Sans MS" pitchFamily="66" charset="0"/>
              </a:rPr>
              <a:t>– resting phase</a:t>
            </a:r>
            <a:endParaRPr lang="en-US" baseline="-25000" smtClean="0">
              <a:latin typeface="Comic Sans MS" pitchFamily="66" charset="0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	G</a:t>
            </a:r>
            <a:r>
              <a:rPr lang="en-US" baseline="-25000" smtClean="0">
                <a:latin typeface="Comic Sans MS" pitchFamily="66" charset="0"/>
              </a:rPr>
              <a:t>1 </a:t>
            </a:r>
            <a:r>
              <a:rPr lang="en-US" smtClean="0">
                <a:latin typeface="Comic Sans MS" pitchFamily="66" charset="0"/>
              </a:rPr>
              <a:t>– manufactures enzymes 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	G</a:t>
            </a:r>
            <a:r>
              <a:rPr lang="en-US" baseline="-25000" smtClean="0">
                <a:latin typeface="Comic Sans MS" pitchFamily="66" charset="0"/>
              </a:rPr>
              <a:t>2 </a:t>
            </a:r>
            <a:r>
              <a:rPr lang="en-US" smtClean="0">
                <a:latin typeface="Comic Sans MS" pitchFamily="66" charset="0"/>
              </a:rPr>
              <a:t>– specialized DNA &amp; RNA are synthesized for mitosis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FF00"/>
                </a:solidFill>
              </a:rPr>
              <a:t>S Phase (Synthesis Stage)</a:t>
            </a:r>
          </a:p>
          <a:p>
            <a:pPr marL="990600" lvl="1" indent="-533400" eaLnBrk="1" hangingPunct="1"/>
            <a:r>
              <a:rPr lang="en-US" smtClean="0">
                <a:latin typeface="Comic Sans MS" pitchFamily="66" charset="0"/>
              </a:rPr>
              <a:t>DNA replication occurs in preparation for mitosis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M Phase (Mitosis Stage)</a:t>
            </a:r>
          </a:p>
          <a:p>
            <a:pPr marL="990600" lvl="1" indent="-533400" eaLnBrk="1" hangingPunct="1"/>
            <a:r>
              <a:rPr lang="en-US" smtClean="0">
                <a:latin typeface="Comic Sans MS" pitchFamily="66" charset="0"/>
              </a:rPr>
              <a:t>Final stage during which cells 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0" y="65"/>
            <a:chExt cx="5760" cy="4255"/>
          </a:xfrm>
        </p:grpSpPr>
        <p:sp>
          <p:nvSpPr>
            <p:cNvPr id="614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65"/>
              <a:ext cx="5760" cy="4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PH"/>
            </a:p>
          </p:txBody>
        </p:sp>
        <p:pic>
          <p:nvPicPr>
            <p:cNvPr id="6144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5"/>
              <a:ext cx="5760" cy="2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9"/>
              <a:ext cx="5760" cy="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66FF33"/>
                </a:solidFill>
                <a:latin typeface="Copperplate Gothic Bold" pitchFamily="34" charset="0"/>
              </a:rPr>
              <a:t>Goals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3600" smtClean="0">
                <a:latin typeface="Comic Sans MS" pitchFamily="66" charset="0"/>
              </a:rPr>
              <a:t>Long term survival – cure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3600" smtClean="0">
                <a:latin typeface="Comic Sans MS" pitchFamily="66" charset="0"/>
              </a:rPr>
              <a:t>Control of tumor growth – palliative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sz="3600" smtClean="0">
                <a:latin typeface="Comic Sans MS" pitchFamily="66" charset="0"/>
              </a:rPr>
              <a:t>Prophylactic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latin typeface="Comic Sans MS" pitchFamily="66" charset="0"/>
            </a:endParaRP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Factors that play major role in in Ca cell response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Growth Fraction 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Doubling Time</a:t>
            </a:r>
          </a:p>
          <a:p>
            <a:pPr eaLnBrk="1" hangingPunct="1"/>
            <a:endParaRPr lang="en-US" sz="36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66FF33"/>
                </a:solidFill>
                <a:latin typeface="Copperplate Gothic Bold" pitchFamily="34" charset="0"/>
              </a:rPr>
              <a:t>Contraindication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Infection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Recent surgery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Impaired renal / hepatic function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Recent radiotherapy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Pregnancy</a:t>
            </a:r>
          </a:p>
          <a:p>
            <a:pPr lvl="1" eaLnBrk="1" hangingPunct="1"/>
            <a:r>
              <a:rPr lang="en-US" sz="3600" smtClean="0">
                <a:latin typeface="Comic Sans MS" pitchFamily="66" charset="0"/>
              </a:rPr>
              <a:t>Bone marrow depression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>
                <a:solidFill>
                  <a:srgbClr val="66FF33"/>
                </a:solidFill>
                <a:latin typeface="Copperplate Gothic Bold" pitchFamily="34" charset="0"/>
              </a:rPr>
              <a:t>Nursing Implications: Antineoplastics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mic Sans MS" pitchFamily="66" charset="0"/>
              </a:rPr>
              <a:t>Handle Antineoplastic agents carefully-mutagenic and possibly carcinogenic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mic Sans MS" pitchFamily="66" charset="0"/>
              </a:rPr>
              <a:t>Nurses should </a:t>
            </a:r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wear gloves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mic Sans MS" pitchFamily="66" charset="0"/>
              </a:rPr>
              <a:t>Monitor IV site for extravasation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latin typeface="Comic Sans MS" pitchFamily="66" charset="0"/>
              </a:rPr>
              <a:t>Treat used equipments as hazardous waste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pics 0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153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66FF33"/>
                </a:solidFill>
                <a:latin typeface="Copperplate Gothic Bold" pitchFamily="34" charset="0"/>
              </a:rPr>
              <a:t>Types of Cancer Cell Drugs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rgbClr val="00FFFF"/>
                </a:solidFill>
              </a:rPr>
              <a:t>Cell Cycle Non Specific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Alkylating drugs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Antitumor antibiotics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Hormones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rgbClr val="00FFFF"/>
                </a:solidFill>
              </a:rPr>
              <a:t>Cell Cycle Specific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Antimetabolites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Vinca Alkaloids</a:t>
            </a:r>
          </a:p>
          <a:p>
            <a:pPr marL="990600" lvl="1" indent="-533400" eaLnBrk="1" hangingPunct="1">
              <a:buFont typeface="Wingdings" pitchFamily="2" charset="2"/>
              <a:buChar char="u"/>
            </a:pPr>
            <a:r>
              <a:rPr lang="en-US" sz="3200" smtClean="0">
                <a:latin typeface="Comic Sans MS" pitchFamily="66" charset="0"/>
              </a:rPr>
              <a:t>Antitumor antibiotics (Doxorubicin)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32460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rgbClr val="66FF33"/>
                </a:solidFill>
                <a:latin typeface="Copperplate Gothic Bold" pitchFamily="34" charset="0"/>
              </a:rPr>
              <a:t>Classification of Antineoplastic Agents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en-US" sz="4000" smtClean="0">
              <a:solidFill>
                <a:srgbClr val="66FF33"/>
              </a:solidFill>
              <a:latin typeface="Copperplate Gothic Bold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</a:rPr>
              <a:t>Alkylating Agents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Produces cytotoxic effects by damaging DNA and interfering with cell replication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FF00FF"/>
                </a:solidFill>
                <a:latin typeface="Comic Sans MS" pitchFamily="66" charset="0"/>
              </a:rPr>
              <a:t>Cyclophosphamide (Cytoxan)</a:t>
            </a:r>
          </a:p>
          <a:p>
            <a:pPr marL="1371600" lvl="2" indent="-457200" eaLnBrk="1" hangingPunct="1"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Hemorrhagic Cystitis </a:t>
            </a:r>
            <a:r>
              <a:rPr lang="en-US" sz="2800" smtClean="0">
                <a:solidFill>
                  <a:srgbClr val="FF3300"/>
                </a:solidFill>
                <a:latin typeface="Comic Sans MS" pitchFamily="66" charset="0"/>
              </a:rPr>
              <a:t>(Mesna - Mesnex)</a:t>
            </a:r>
          </a:p>
          <a:p>
            <a:pPr marL="1371600" lvl="2" indent="-457200" eaLnBrk="1" hangingPunct="1"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Prolonged tx – interstitial pulmonary fibrosis</a:t>
            </a:r>
          </a:p>
          <a:p>
            <a:pPr marL="2209800" lvl="4" indent="-381000" eaLnBrk="1" hangingPunct="1">
              <a:buFont typeface="Verdana" pitchFamily="34" charset="0"/>
              <a:buNone/>
            </a:pPr>
            <a:r>
              <a:rPr lang="en-US" sz="2800" smtClean="0">
                <a:latin typeface="Comic Sans MS" pitchFamily="66" charset="0"/>
              </a:rPr>
              <a:t>		    - 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586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FF00FF"/>
                </a:solidFill>
                <a:latin typeface="Comic Sans MS" pitchFamily="66" charset="0"/>
              </a:rPr>
              <a:t>Mechlorethamine (Mustargen)</a:t>
            </a:r>
          </a:p>
          <a:p>
            <a:pPr lvl="2" eaLnBrk="1" hangingPunct="1"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Combined with Vincristine, Procarbazine and Prednisone </a:t>
            </a:r>
          </a:p>
          <a:p>
            <a:pPr lvl="2" eaLnBrk="1" hangingPunct="1"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Administered IV – vesicant </a:t>
            </a: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(Isotonic Na Thiosulfate)</a:t>
            </a:r>
            <a:r>
              <a:rPr lang="en-US" sz="3200" smtClean="0">
                <a:latin typeface="Comic Sans MS" pitchFamily="66" charset="0"/>
              </a:rPr>
              <a:t> Busulfan (Myeleran)</a:t>
            </a:r>
          </a:p>
          <a:p>
            <a:pPr lvl="2" eaLnBrk="1" hangingPunct="1"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Hyperuricemia – (Allopurinol)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FF00FF"/>
                </a:solidFill>
                <a:latin typeface="Comic Sans MS" pitchFamily="66" charset="0"/>
              </a:rPr>
              <a:t>Cisplatin (Platinol AQ)</a:t>
            </a:r>
          </a:p>
          <a:p>
            <a:pPr lvl="2" eaLnBrk="1" hangingPunct="1"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Renal toxicity – </a:t>
            </a: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(Amifostine - Ethyol)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FF00FF"/>
                </a:solidFill>
                <a:latin typeface="Comic Sans MS" pitchFamily="66" charset="0"/>
              </a:rPr>
              <a:t>Ifosfamide (Ifex)</a:t>
            </a:r>
          </a:p>
          <a:p>
            <a:pPr lvl="2" eaLnBrk="1" hangingPunct="1">
              <a:buClr>
                <a:srgbClr val="FF3300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Hemorrhagic cystitis </a:t>
            </a: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(Mesna - Mesnex)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00FF00"/>
                </a:solidFill>
                <a:effectLst/>
              </a:rPr>
              <a:t>*</a:t>
            </a:r>
            <a:r>
              <a:rPr lang="en-US" sz="3600" smtClean="0">
                <a:solidFill>
                  <a:srgbClr val="00FF00"/>
                </a:solidFill>
                <a:effectLst/>
                <a:latin typeface="Comic Sans MS" pitchFamily="66" charset="0"/>
              </a:rPr>
              <a:t>	Withhold</a:t>
            </a:r>
            <a:r>
              <a:rPr lang="en-US" sz="3600" smtClean="0">
                <a:effectLst/>
                <a:latin typeface="Comic Sans MS" pitchFamily="66" charset="0"/>
              </a:rPr>
              <a:t> medication if the platelet count is </a:t>
            </a:r>
            <a:r>
              <a:rPr lang="en-US" sz="3600" smtClean="0">
                <a:solidFill>
                  <a:srgbClr val="00FF00"/>
                </a:solidFill>
                <a:effectLst/>
                <a:latin typeface="Comic Sans MS" pitchFamily="66" charset="0"/>
              </a:rPr>
              <a:t>lower than 75,000/mm</a:t>
            </a:r>
            <a:r>
              <a:rPr lang="en-US" sz="3600" baseline="30000" smtClean="0">
                <a:solidFill>
                  <a:srgbClr val="00FF00"/>
                </a:solidFill>
                <a:effectLst/>
                <a:latin typeface="Comic Sans MS" pitchFamily="66" charset="0"/>
              </a:rPr>
              <a:t>3</a:t>
            </a:r>
            <a:r>
              <a:rPr lang="en-US" sz="3600" baseline="30000" smtClean="0">
                <a:effectLst/>
                <a:latin typeface="Comic Sans MS" pitchFamily="66" charset="0"/>
              </a:rPr>
              <a:t> </a:t>
            </a:r>
            <a:r>
              <a:rPr lang="en-US" sz="3600" smtClean="0">
                <a:effectLst/>
                <a:latin typeface="Comic Sans MS" pitchFamily="66" charset="0"/>
              </a:rPr>
              <a:t>or the neutrophil count is </a:t>
            </a:r>
            <a:r>
              <a:rPr lang="en-US" sz="3600" smtClean="0">
                <a:solidFill>
                  <a:srgbClr val="00FF00"/>
                </a:solidFill>
                <a:effectLst/>
                <a:latin typeface="Comic Sans MS" pitchFamily="66" charset="0"/>
              </a:rPr>
              <a:t>lower than 2,000/mm</a:t>
            </a:r>
            <a:r>
              <a:rPr lang="en-US" sz="3600" baseline="30000" smtClean="0">
                <a:solidFill>
                  <a:srgbClr val="00FF00"/>
                </a:solidFill>
                <a:effectLst/>
                <a:latin typeface="Comic Sans MS" pitchFamily="66" charset="0"/>
              </a:rPr>
              <a:t>3</a:t>
            </a:r>
            <a:r>
              <a:rPr lang="en-US" sz="3600" smtClean="0">
                <a:effectLst/>
                <a:latin typeface="Comic Sans MS" pitchFamily="66" charset="0"/>
              </a:rPr>
              <a:t> and notify the physician (this may vary depending on alkylating agent and agency policy). </a:t>
            </a:r>
          </a:p>
          <a:p>
            <a:pPr>
              <a:buFont typeface="Wingdings" pitchFamily="2" charset="2"/>
              <a:buNone/>
            </a:pPr>
            <a:r>
              <a:rPr lang="en-US" sz="3600" smtClean="0">
                <a:effectLst/>
                <a:latin typeface="Comic Sans MS" pitchFamily="66" charset="0"/>
              </a:rPr>
              <a:t>* When administering </a:t>
            </a:r>
            <a:r>
              <a:rPr lang="en-US" sz="3600" smtClean="0">
                <a:solidFill>
                  <a:srgbClr val="00FF00"/>
                </a:solidFill>
                <a:effectLst/>
                <a:latin typeface="Comic Sans MS" pitchFamily="66" charset="0"/>
              </a:rPr>
              <a:t>cisplatin</a:t>
            </a:r>
            <a:r>
              <a:rPr lang="en-US" sz="3600" smtClean="0">
                <a:effectLst/>
                <a:latin typeface="Comic Sans MS" pitchFamily="66" charset="0"/>
              </a:rPr>
              <a:t> assess the client for dizziness, tinnitus, hearing loss, incoordination, and numbness or tingling of extremities.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5943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b="1" kern="10"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Comic Sans MS"/>
              </a:rPr>
              <a:t>Antimicrobials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169275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PENICILLINS</a:t>
            </a:r>
          </a:p>
          <a:p>
            <a:pPr algn="ctr" eaLnBrk="1" hangingPunct="1">
              <a:defRPr/>
            </a:pPr>
            <a:endParaRPr lang="en-US" sz="800" b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PENICILLIN G POTASSIUM (PENTIDS)</a:t>
            </a:r>
          </a:p>
          <a:p>
            <a:pPr algn="ctr" eaLnBrk="1" hangingPunct="1">
              <a:defRPr/>
            </a:pPr>
            <a:endParaRPr lang="en-US" sz="700" b="1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*Inhibits cell wall synthesis of microorganisms; 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bactericidal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*Systemic infections of </a:t>
            </a:r>
            <a:r>
              <a:rPr 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gram-positive </a:t>
            </a:r>
            <a:r>
              <a:rPr lang="en-US" sz="2400" b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cocci</a:t>
            </a:r>
            <a:r>
              <a:rPr 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18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(Streptococcus, </a:t>
            </a:r>
            <a:r>
              <a:rPr lang="en-US" sz="1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Enterococcus</a:t>
            </a:r>
            <a:r>
              <a:rPr lang="en-US" sz="18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Staphylococcus species)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syphilis, prophylaxis for rheumatic fever &amp;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bacterial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endocarditis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*A/R: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hypersensitivity; GI upset, nephritis, 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anemia,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leukopenia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thrombocytopenia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smtClean="0">
                <a:effectLst/>
                <a:latin typeface="Comic Sans MS" pitchFamily="66" charset="0"/>
              </a:rPr>
              <a:t>* Instruct the client that cyclophosphamide, when prescribed orally, is administered </a:t>
            </a:r>
            <a:r>
              <a:rPr lang="en-US" sz="4000" smtClean="0">
                <a:solidFill>
                  <a:srgbClr val="00FF00"/>
                </a:solidFill>
                <a:effectLst/>
                <a:latin typeface="Comic Sans MS" pitchFamily="66" charset="0"/>
              </a:rPr>
              <a:t>without food.</a:t>
            </a:r>
          </a:p>
          <a:p>
            <a:pPr>
              <a:buFont typeface="Wingdings" pitchFamily="2" charset="2"/>
              <a:buNone/>
            </a:pPr>
            <a:r>
              <a:rPr lang="en-US" sz="4000" smtClean="0">
                <a:effectLst/>
                <a:latin typeface="Comic Sans MS" pitchFamily="66" charset="0"/>
              </a:rPr>
              <a:t>* Instruct the client to follow a diet </a:t>
            </a:r>
            <a:r>
              <a:rPr lang="en-US" sz="4000" smtClean="0">
                <a:solidFill>
                  <a:srgbClr val="00FF00"/>
                </a:solidFill>
                <a:effectLst/>
                <a:latin typeface="Comic Sans MS" pitchFamily="66" charset="0"/>
              </a:rPr>
              <a:t>low in purines</a:t>
            </a:r>
            <a:r>
              <a:rPr lang="en-US" sz="4000" smtClean="0">
                <a:effectLst/>
                <a:latin typeface="Comic Sans MS" pitchFamily="66" charset="0"/>
              </a:rPr>
              <a:t> to alkalinize the urine and lower uric acid blood levels.</a:t>
            </a:r>
          </a:p>
          <a:p>
            <a:pPr>
              <a:buFont typeface="Wingdings" pitchFamily="2" charset="2"/>
              <a:buNone/>
            </a:pPr>
            <a:endParaRPr lang="en-US" sz="40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5562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</a:rPr>
              <a:t>Antimetabolites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3600" b="1" smtClean="0">
              <a:latin typeface="Comic Sans MS" pitchFamily="66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Inhibit DNA production in cells that depend on certain natural metabolites to produce their DNA 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Acts during the S phase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latin typeface="Comic Sans MS" pitchFamily="66" charset="0"/>
              </a:rPr>
              <a:t>Methotrexate (Mexate)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Prolonged low dose – hepatic dysfunction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endParaRPr lang="en-US" sz="3200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solidFill>
                  <a:srgbClr val="00FFFF"/>
                </a:solidFill>
                <a:latin typeface="Comic Sans MS" pitchFamily="66" charset="0"/>
              </a:rPr>
              <a:t>High doses</a:t>
            </a:r>
            <a:r>
              <a:rPr lang="en-US" sz="3600" smtClean="0">
                <a:latin typeface="Comic Sans MS" pitchFamily="66" charset="0"/>
              </a:rPr>
              <a:t> – renal failure</a:t>
            </a:r>
          </a:p>
          <a:p>
            <a:pPr lvl="2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solidFill>
                  <a:schemeClr val="accent1"/>
                </a:solidFill>
                <a:latin typeface="Comic Sans MS" pitchFamily="66" charset="0"/>
              </a:rPr>
              <a:t>Avoid</a:t>
            </a:r>
            <a:r>
              <a:rPr lang="en-US" sz="3600" smtClean="0">
                <a:latin typeface="Comic Sans MS" pitchFamily="66" charset="0"/>
              </a:rPr>
              <a:t> protein bound drugs</a:t>
            </a:r>
          </a:p>
          <a:p>
            <a:pPr lvl="2" eaLnBrk="1" hangingPunct="1">
              <a:buClr>
                <a:schemeClr val="tx1"/>
              </a:buClr>
              <a:buFont typeface="Verdana" pitchFamily="34" charset="0"/>
              <a:buNone/>
            </a:pPr>
            <a:r>
              <a:rPr lang="en-US" sz="3600" smtClean="0">
                <a:solidFill>
                  <a:srgbClr val="FF3300"/>
                </a:solidFill>
                <a:latin typeface="Comic Sans MS" pitchFamily="66" charset="0"/>
              </a:rPr>
              <a:t>	Leucovorin (Wellcovorin) </a:t>
            </a:r>
            <a:r>
              <a:rPr lang="en-US" sz="3600" smtClean="0">
                <a:solidFill>
                  <a:schemeClr val="hlink"/>
                </a:solidFill>
                <a:latin typeface="Comic Sans MS" pitchFamily="66" charset="0"/>
              </a:rPr>
              <a:t>folic acid analogue</a:t>
            </a:r>
            <a:endParaRPr lang="en-US" sz="3600" smtClean="0">
              <a:latin typeface="Comic Sans MS" pitchFamily="66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smtClean="0">
                <a:latin typeface="Comic Sans MS" pitchFamily="66" charset="0"/>
              </a:rPr>
              <a:t>Mercaptopurine (6MP, Purinethol)</a:t>
            </a:r>
          </a:p>
          <a:p>
            <a:pPr lvl="2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latin typeface="Comic Sans MS" pitchFamily="66" charset="0"/>
              </a:rPr>
              <a:t>Jaundice – biliary stasis and liver necrosis</a:t>
            </a:r>
          </a:p>
          <a:p>
            <a:pPr lvl="2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latin typeface="Comic Sans MS" pitchFamily="66" charset="0"/>
              </a:rPr>
              <a:t>Hyperuricemia and hyperuricosuria</a:t>
            </a:r>
          </a:p>
          <a:p>
            <a:pPr lvl="2" eaLnBrk="1" hangingPunct="1">
              <a:buClr>
                <a:schemeClr val="tx1"/>
              </a:buClr>
              <a:buFont typeface="Verdana" pitchFamily="34" charset="0"/>
              <a:buNone/>
            </a:pPr>
            <a:endParaRPr lang="en-US" sz="360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US" sz="36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mic Sans MS" pitchFamily="66" charset="0"/>
              </a:rPr>
              <a:t>* </a:t>
            </a:r>
            <a:r>
              <a:rPr lang="en-US" smtClean="0">
                <a:solidFill>
                  <a:srgbClr val="00FFFF"/>
                </a:solidFill>
                <a:effectLst/>
                <a:latin typeface="Comic Sans MS" pitchFamily="66" charset="0"/>
              </a:rPr>
              <a:t>Cytarabine (DepoCyt, Tarabine PFS)</a:t>
            </a:r>
            <a:r>
              <a:rPr lang="en-US" smtClean="0">
                <a:effectLst/>
                <a:latin typeface="Comic Sans MS" pitchFamily="66" charset="0"/>
              </a:rPr>
              <a:t> may cause alopecia, stomatitis, hyperurecemia, and hepatotoxicity. 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mic Sans MS" pitchFamily="66" charset="0"/>
              </a:rPr>
              <a:t>* </a:t>
            </a:r>
            <a:r>
              <a:rPr lang="en-US" smtClean="0">
                <a:solidFill>
                  <a:srgbClr val="00FFFF"/>
                </a:solidFill>
                <a:effectLst/>
                <a:latin typeface="Comic Sans MS" pitchFamily="66" charset="0"/>
              </a:rPr>
              <a:t>Fluorouracil (Adrucil)</a:t>
            </a:r>
            <a:r>
              <a:rPr lang="en-US" smtClean="0">
                <a:effectLst/>
                <a:latin typeface="Comic Sans MS" pitchFamily="66" charset="0"/>
              </a:rPr>
              <a:t> my cause alopecia, stomatitis, diarrhea, phototoxicity reactions, and cerebellar dysfunction.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mic Sans MS" pitchFamily="66" charset="0"/>
              </a:rPr>
              <a:t>* </a:t>
            </a:r>
            <a:r>
              <a:rPr lang="en-US" smtClean="0">
                <a:solidFill>
                  <a:srgbClr val="00FFFF"/>
                </a:solidFill>
                <a:effectLst/>
                <a:latin typeface="Comic Sans MS" pitchFamily="66" charset="0"/>
              </a:rPr>
              <a:t>Methotrexate</a:t>
            </a:r>
            <a:r>
              <a:rPr lang="en-US" smtClean="0">
                <a:effectLst/>
                <a:latin typeface="Comic Sans MS" pitchFamily="66" charset="0"/>
              </a:rPr>
              <a:t> may cause photosensitivity, hepatotoxicity, and hematological, gastrointestinal, and skin toxicity.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24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66"/>
                </a:solidFill>
                <a:effectLst/>
                <a:latin typeface="Comic Sans MS" pitchFamily="66" charset="0"/>
              </a:rPr>
              <a:t>Hold </a:t>
            </a:r>
            <a:r>
              <a:rPr lang="en-US" smtClean="0">
                <a:effectLst/>
                <a:latin typeface="Comic Sans MS" pitchFamily="66" charset="0"/>
              </a:rPr>
              <a:t>medication if the neutrophil count is </a:t>
            </a:r>
            <a:r>
              <a:rPr lang="en-US" smtClean="0">
                <a:solidFill>
                  <a:srgbClr val="FFFF00"/>
                </a:solidFill>
                <a:effectLst/>
                <a:latin typeface="Comic Sans MS" pitchFamily="66" charset="0"/>
              </a:rPr>
              <a:t>lower than 2000 cells/mm</a:t>
            </a:r>
            <a:r>
              <a:rPr lang="en-US" baseline="30000" smtClean="0">
                <a:solidFill>
                  <a:srgbClr val="FFFF00"/>
                </a:solidFill>
                <a:effectLst/>
                <a:latin typeface="Comic Sans MS" pitchFamily="66" charset="0"/>
              </a:rPr>
              <a:t>3</a:t>
            </a:r>
            <a:r>
              <a:rPr lang="en-US" baseline="30000" smtClean="0">
                <a:effectLst/>
                <a:latin typeface="Comic Sans MS" pitchFamily="66" charset="0"/>
              </a:rPr>
              <a:t> </a:t>
            </a:r>
            <a:r>
              <a:rPr lang="en-US" smtClean="0">
                <a:effectLst/>
                <a:latin typeface="Comic Sans MS" pitchFamily="66" charset="0"/>
              </a:rPr>
              <a:t>or the platelet count is </a:t>
            </a:r>
            <a:r>
              <a:rPr lang="en-US" smtClean="0">
                <a:solidFill>
                  <a:srgbClr val="FFFF00"/>
                </a:solidFill>
                <a:effectLst/>
                <a:latin typeface="Comic Sans MS" pitchFamily="66" charset="0"/>
              </a:rPr>
              <a:t>lower than 75,000/mm</a:t>
            </a:r>
            <a:r>
              <a:rPr lang="en-US" baseline="30000" smtClean="0">
                <a:solidFill>
                  <a:srgbClr val="FFFF00"/>
                </a:solidFill>
                <a:effectLst/>
                <a:latin typeface="Comic Sans MS" pitchFamily="66" charset="0"/>
              </a:rPr>
              <a:t>3</a:t>
            </a:r>
            <a:r>
              <a:rPr lang="en-US" smtClean="0">
                <a:effectLst/>
                <a:latin typeface="Comic Sans MS" pitchFamily="66" charset="0"/>
              </a:rPr>
              <a:t> and notify the physician (this may vary depending on alkylating agent and agency policy.)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 smtClean="0">
              <a:effectLst/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ffectLst/>
                <a:latin typeface="Comic Sans MS" pitchFamily="66" charset="0"/>
              </a:rPr>
              <a:t>When administering </a:t>
            </a:r>
            <a:r>
              <a:rPr lang="en-US" smtClean="0">
                <a:solidFill>
                  <a:srgbClr val="00FFFF"/>
                </a:solidFill>
                <a:effectLst/>
                <a:latin typeface="Comic Sans MS" pitchFamily="66" charset="0"/>
              </a:rPr>
              <a:t>fluorouracil</a:t>
            </a:r>
            <a:r>
              <a:rPr lang="en-US" smtClean="0">
                <a:effectLst/>
                <a:latin typeface="Comic Sans MS" pitchFamily="66" charset="0"/>
              </a:rPr>
              <a:t>, assess for signs of cerebellar dysfunction, such as dizziness, weakness, and ataxia, and assess for stomatitis and diarrhea, which may necessitate medication discontinuation.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610600" cy="609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smtClean="0">
                <a:effectLst/>
                <a:latin typeface="Comic Sans MS" pitchFamily="66" charset="0"/>
              </a:rPr>
              <a:t>When administering </a:t>
            </a:r>
            <a:r>
              <a:rPr lang="en-US" sz="3600" b="1" smtClean="0">
                <a:solidFill>
                  <a:srgbClr val="00FFFF"/>
                </a:solidFill>
                <a:effectLst/>
                <a:latin typeface="Comic Sans MS" pitchFamily="66" charset="0"/>
              </a:rPr>
              <a:t>methotrexate</a:t>
            </a:r>
            <a:r>
              <a:rPr lang="en-US" sz="3600" smtClean="0">
                <a:effectLst/>
                <a:latin typeface="Comic Sans MS" pitchFamily="66" charset="0"/>
              </a:rPr>
              <a:t> in large doses, prepare to administer leucovorin (folinic acid or citrovorum factor) as prescribed to prevent toxicity (known as leucovorin rescue). </a:t>
            </a:r>
          </a:p>
          <a:p>
            <a:r>
              <a:rPr lang="en-US" sz="3600" smtClean="0">
                <a:effectLst/>
                <a:latin typeface="Comic Sans MS" pitchFamily="66" charset="0"/>
              </a:rPr>
              <a:t>When administering </a:t>
            </a:r>
            <a:r>
              <a:rPr lang="en-US" sz="3600" b="1" smtClean="0">
                <a:solidFill>
                  <a:srgbClr val="00FFFF"/>
                </a:solidFill>
                <a:effectLst/>
                <a:latin typeface="Comic Sans MS" pitchFamily="66" charset="0"/>
              </a:rPr>
              <a:t>fluorouracil</a:t>
            </a:r>
            <a:r>
              <a:rPr lang="en-US" sz="3600" smtClean="0">
                <a:effectLst/>
                <a:latin typeface="Comic Sans MS" pitchFamily="66" charset="0"/>
              </a:rPr>
              <a:t> or methotrexate, instruct the client to use sunscreen and wear protective clothing to prevent photosensitivity reactions.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</a:rPr>
              <a:t>Antibiotics Antineoplastics</a:t>
            </a:r>
          </a:p>
          <a:p>
            <a:pPr marL="990600" lvl="1" indent="-533400" eaLnBrk="1" hangingPunct="1"/>
            <a:r>
              <a:rPr lang="en-US" sz="3200" smtClean="0">
                <a:latin typeface="Comic Sans MS" pitchFamily="66" charset="0"/>
              </a:rPr>
              <a:t>Disrupts DNA synthesis </a:t>
            </a:r>
            <a:r>
              <a:rPr lang="en-US" sz="3200" smtClean="0">
                <a:latin typeface="Comic Sans MS" pitchFamily="66" charset="0"/>
                <a:sym typeface="Symbol" pitchFamily="18" charset="2"/>
              </a:rPr>
              <a:t> binds with DNA  fragmentation</a:t>
            </a:r>
          </a:p>
          <a:p>
            <a:pPr marL="990600" lvl="1" indent="-533400" eaLnBrk="1" hangingPunct="1"/>
            <a:r>
              <a:rPr lang="en-US" sz="3200" smtClean="0">
                <a:latin typeface="Comic Sans MS" pitchFamily="66" charset="0"/>
                <a:sym typeface="Symbol" pitchFamily="18" charset="2"/>
              </a:rPr>
              <a:t>Considered CCNS except Doxorubicin </a:t>
            </a:r>
            <a:endParaRPr lang="en-US" sz="3200" smtClean="0">
              <a:latin typeface="Comic Sans MS" pitchFamily="66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Doxorubicin(Adriamycin), Bleomycin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Disrupt S phase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</a:rPr>
              <a:t>Reddish urine (1-2 days)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200" smtClean="0">
                <a:latin typeface="Comic Sans MS" pitchFamily="66" charset="0"/>
                <a:sym typeface="Symbol" pitchFamily="18" charset="2"/>
              </a:rPr>
              <a:t>Cardiac toxicity </a:t>
            </a:r>
            <a:r>
              <a:rPr lang="en-US" sz="3200" smtClean="0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Dexrazoxane - Zinecard)</a:t>
            </a:r>
            <a:endParaRPr lang="en-US" sz="3200" smtClean="0"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09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400" smtClean="0">
                <a:effectLst/>
                <a:latin typeface="Comic Sans MS" pitchFamily="66" charset="0"/>
              </a:rPr>
              <a:t>* </a:t>
            </a:r>
            <a:r>
              <a:rPr lang="en-US" sz="3400" b="1" smtClean="0">
                <a:solidFill>
                  <a:srgbClr val="00FFFF"/>
                </a:solidFill>
                <a:effectLst/>
                <a:latin typeface="Comic Sans MS" pitchFamily="66" charset="0"/>
              </a:rPr>
              <a:t>Daunorubucin (DaunoXome)</a:t>
            </a:r>
            <a:r>
              <a:rPr lang="en-US" sz="3400" smtClean="0">
                <a:effectLst/>
                <a:latin typeface="Comic Sans MS" pitchFamily="66" charset="0"/>
              </a:rPr>
              <a:t> may cause congestive heart failure nd dysrhythmias.</a:t>
            </a:r>
          </a:p>
          <a:p>
            <a:pPr>
              <a:buFontTx/>
              <a:buNone/>
            </a:pPr>
            <a:r>
              <a:rPr lang="en-US" sz="3400" smtClean="0">
                <a:effectLst/>
                <a:latin typeface="Comic Sans MS" pitchFamily="66" charset="0"/>
              </a:rPr>
              <a:t>* </a:t>
            </a:r>
            <a:r>
              <a:rPr lang="en-US" sz="3400" b="1" smtClean="0">
                <a:solidFill>
                  <a:srgbClr val="00FFFF"/>
                </a:solidFill>
                <a:effectLst/>
                <a:latin typeface="Comic Sans MS" pitchFamily="66" charset="0"/>
              </a:rPr>
              <a:t>Doxorubucin (Adriamycin, Doxil)</a:t>
            </a:r>
            <a:r>
              <a:rPr lang="en-US" sz="3400" smtClean="0">
                <a:effectLst/>
                <a:latin typeface="Comic Sans MS" pitchFamily="66" charset="0"/>
              </a:rPr>
              <a:t> and idarubucin may cause cardiotoxicity, cardiomyopathy, and electrocardiographic changes (</a:t>
            </a:r>
            <a:r>
              <a:rPr lang="en-US" sz="3400" smtClean="0">
                <a:solidFill>
                  <a:srgbClr val="00FFFF"/>
                </a:solidFill>
                <a:effectLst/>
                <a:latin typeface="Comic Sans MS" pitchFamily="66" charset="0"/>
              </a:rPr>
              <a:t>Dexrazoxane [Zinecard]</a:t>
            </a:r>
            <a:r>
              <a:rPr lang="en-US" sz="3400" smtClean="0">
                <a:effectLst/>
                <a:latin typeface="Comic Sans MS" pitchFamily="66" charset="0"/>
              </a:rPr>
              <a:t> may be administered with doxorubicin to reduce cardiomyopathy).</a:t>
            </a:r>
          </a:p>
          <a:p>
            <a:pPr>
              <a:buFontTx/>
              <a:buNone/>
            </a:pPr>
            <a:r>
              <a:rPr lang="en-US" sz="3400" smtClean="0">
                <a:effectLst/>
                <a:latin typeface="Comic Sans MS" pitchFamily="66" charset="0"/>
              </a:rPr>
              <a:t>* Pulmonary toxicity can occur with </a:t>
            </a:r>
            <a:r>
              <a:rPr lang="en-US" sz="3400" b="1" smtClean="0">
                <a:solidFill>
                  <a:srgbClr val="00FFFF"/>
                </a:solidFill>
                <a:effectLst/>
                <a:latin typeface="Comic Sans MS" pitchFamily="66" charset="0"/>
              </a:rPr>
              <a:t>bleomycin (Blenoxane)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6172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smtClean="0">
                <a:effectLst/>
                <a:latin typeface="Comic Sans MS" pitchFamily="66" charset="0"/>
              </a:rPr>
              <a:t>Assess for myocardial toxicity, dyspnea, dysrhythmias, hypotension, and weight gain when administering doxorubicin (Adriamycin, Doxil) or idarubicin.</a:t>
            </a:r>
          </a:p>
          <a:p>
            <a:r>
              <a:rPr lang="en-US" sz="4000" smtClean="0">
                <a:effectLst/>
                <a:latin typeface="Comic Sans MS" pitchFamily="66" charset="0"/>
              </a:rPr>
              <a:t>Monitor pulmonary status when administering bleomycin (Blenoxane)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586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None/>
            </a:pP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</a:rPr>
              <a:t>4. Plant Alkaloid / Mitotic Inhibitors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Kills cells as the process of mitosis begins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Acts on the M phase of cell cycle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latin typeface="Comic Sans MS" pitchFamily="66" charset="0"/>
              </a:rPr>
              <a:t>Vinblastine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Leukopenia – 4 -10 days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solidFill>
                  <a:srgbClr val="FF3300"/>
                </a:solidFill>
                <a:latin typeface="Comic Sans MS" pitchFamily="66" charset="0"/>
              </a:rPr>
              <a:t>Vincristine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Neurotoxic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mtClean="0">
                <a:solidFill>
                  <a:srgbClr val="00FFFF"/>
                </a:solidFill>
                <a:effectLst/>
                <a:latin typeface="Comic Sans MS" pitchFamily="66" charset="0"/>
              </a:rPr>
              <a:t>* Monitor for neurotoxicity with vincristine sulfate manifested as numbness and tingling in the fingers and toes.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48575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FF"/>
                </a:solidFill>
                <a:latin typeface="Comic Sans MS" pitchFamily="66" charset="0"/>
              </a:rPr>
              <a:t>Antibiotics:  </a:t>
            </a:r>
            <a:r>
              <a:rPr lang="en-US" sz="4400" b="1" dirty="0" err="1" smtClean="0">
                <a:solidFill>
                  <a:srgbClr val="FF00FF"/>
                </a:solidFill>
                <a:latin typeface="Comic Sans MS" pitchFamily="66" charset="0"/>
              </a:rPr>
              <a:t>Penicillins</a:t>
            </a:r>
            <a:endParaRPr lang="en-US" sz="4400" b="1" dirty="0" smtClean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50275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66FF33"/>
                </a:solidFill>
                <a:latin typeface="Copperplate Gothic Bold" pitchFamily="34" charset="0"/>
              </a:rPr>
              <a:t>a. Natural </a:t>
            </a:r>
            <a:r>
              <a:rPr lang="en-US" sz="3600" b="1" dirty="0" err="1" smtClean="0">
                <a:solidFill>
                  <a:srgbClr val="66FF33"/>
                </a:solidFill>
                <a:latin typeface="Copperplate Gothic Bold" pitchFamily="34" charset="0"/>
              </a:rPr>
              <a:t>penicillins</a:t>
            </a:r>
            <a:endParaRPr lang="en-US" sz="3600" b="1" dirty="0" smtClean="0">
              <a:solidFill>
                <a:srgbClr val="66FF33"/>
              </a:solidFill>
              <a:latin typeface="Copperplate Goth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Kristen ITC" pitchFamily="66" charset="0"/>
              </a:rPr>
              <a:t>penicillin G, penicillin V potassium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folHlink"/>
                </a:solidFill>
                <a:latin typeface="Copperplate Gothic Bold" pitchFamily="34" charset="0"/>
              </a:rPr>
              <a:t>b. </a:t>
            </a:r>
            <a:r>
              <a:rPr lang="en-US" sz="3600" b="1" dirty="0" err="1" smtClean="0">
                <a:solidFill>
                  <a:schemeClr val="hlink"/>
                </a:solidFill>
                <a:latin typeface="Copperplate Gothic Bold" pitchFamily="34" charset="0"/>
              </a:rPr>
              <a:t>Penicillinase</a:t>
            </a:r>
            <a:r>
              <a:rPr lang="en-US" sz="3600" b="1" dirty="0" smtClean="0">
                <a:solidFill>
                  <a:schemeClr val="folHlink"/>
                </a:solidFill>
                <a:latin typeface="Copperplate Gothic Bold" pitchFamily="34" charset="0"/>
              </a:rPr>
              <a:t>-resistant </a:t>
            </a:r>
            <a:r>
              <a:rPr lang="en-US" sz="3600" b="1" dirty="0" err="1" smtClean="0">
                <a:solidFill>
                  <a:schemeClr val="folHlink"/>
                </a:solidFill>
                <a:latin typeface="Copperplate Gothic Bold" pitchFamily="34" charset="0"/>
              </a:rPr>
              <a:t>penicillins</a:t>
            </a:r>
            <a:endParaRPr lang="en-US" sz="3600" b="1" dirty="0" smtClean="0">
              <a:solidFill>
                <a:schemeClr val="folHlink"/>
              </a:solidFill>
              <a:latin typeface="Copperplate Goth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err="1" smtClean="0">
                <a:latin typeface="Kristen ITC" pitchFamily="66" charset="0"/>
              </a:rPr>
              <a:t>cloxacillin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dicloxacillin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methicillin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nafcillin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oxacillin</a:t>
            </a:r>
            <a:endParaRPr lang="en-US" sz="3600" dirty="0" smtClean="0">
              <a:latin typeface="Kristen ITC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</a:rPr>
              <a:t>* </a:t>
            </a:r>
            <a:r>
              <a:rPr lang="en-US" sz="3600" dirty="0" smtClean="0">
                <a:solidFill>
                  <a:srgbClr val="00FFFF"/>
                </a:solidFill>
                <a:latin typeface="Kristen ITC" pitchFamily="66" charset="0"/>
              </a:rPr>
              <a:t>Decreased absorption and decreased serum levels if taken with food.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458200" cy="6096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5"/>
            </a:pP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</a:rPr>
              <a:t>Hormones and Hormone Modulators</a:t>
            </a:r>
          </a:p>
          <a:p>
            <a:pPr marL="990600" lvl="1" indent="-533400" eaLnBrk="1" hangingPunct="1"/>
            <a:r>
              <a:rPr lang="en-US" sz="2400" smtClean="0">
                <a:latin typeface="Comic Sans MS" pitchFamily="66" charset="0"/>
              </a:rPr>
              <a:t>Blocks receptor sites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 prevent CA growth  cell death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Tamoxifen (Novaldex)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antiestrogen – compete with estrogen for receptor sites (tx for breast CA)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Toremifene (Fareston)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Binds with estrogen receptor 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0FF00"/>
                </a:solidFill>
                <a:latin typeface="Comic Sans MS" pitchFamily="66" charset="0"/>
              </a:rPr>
              <a:t>Corticosteroids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mtClean="0">
                <a:latin typeface="Comic Sans MS" pitchFamily="66" charset="0"/>
              </a:rPr>
              <a:t>Inhibits cellular glucose transport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 decrease amt of energy needed for mitosis and CHON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6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609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Verdana" pitchFamily="34" charset="0"/>
              <a:buAutoNum type="arabicPeriod" startAt="5"/>
            </a:pPr>
            <a:r>
              <a:rPr lang="en-US" sz="3600" b="1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Protein Tyrosine Kinase Inhibitor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latin typeface="Comic Sans MS" pitchFamily="66" charset="0"/>
                <a:sym typeface="Symbol" pitchFamily="18" charset="2"/>
              </a:rPr>
              <a:t>Inhibits tyrosine kinase, inhibiting cell proliferation and blocking tumor growth</a:t>
            </a:r>
          </a:p>
          <a:p>
            <a:pPr marL="990600" lvl="1" indent="-5334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3600" smtClean="0">
                <a:latin typeface="Comic Sans MS" pitchFamily="66" charset="0"/>
                <a:sym typeface="Symbol" pitchFamily="18" charset="2"/>
              </a:rPr>
              <a:t>With specific effect on tumor cells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smtClean="0">
                <a:latin typeface="Comic Sans MS" pitchFamily="66" charset="0"/>
                <a:sym typeface="Symbol" pitchFamily="18" charset="2"/>
              </a:rPr>
              <a:t>Imatinib (Gleevec)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smtClean="0">
                <a:latin typeface="Comic Sans MS" pitchFamily="66" charset="0"/>
                <a:sym typeface="Symbol" pitchFamily="18" charset="2"/>
              </a:rPr>
              <a:t>Gefitinib (Iressa)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t"/>
            </a:pPr>
            <a:endParaRPr lang="en-US" sz="3600" smtClean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5673725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en-US" b="1" smtClean="0">
                <a:solidFill>
                  <a:srgbClr val="FFFF00"/>
                </a:solidFill>
                <a:latin typeface="Comic Sans MS" pitchFamily="66" charset="0"/>
              </a:rPr>
              <a:t>Miscellaneous Agents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00FF00"/>
                </a:solidFill>
                <a:latin typeface="Comic Sans MS" pitchFamily="66" charset="0"/>
              </a:rPr>
              <a:t>Asparaginase (Elspar), Pegasparaginase (Oncaspar)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CCS, G</a:t>
            </a:r>
            <a:r>
              <a:rPr lang="en-US" sz="2800" baseline="-25000" smtClean="0">
                <a:latin typeface="Comic Sans MS" pitchFamily="66" charset="0"/>
              </a:rPr>
              <a:t>1</a:t>
            </a:r>
            <a:r>
              <a:rPr lang="en-US" sz="2800" smtClean="0">
                <a:latin typeface="Comic Sans MS" pitchFamily="66" charset="0"/>
              </a:rPr>
              <a:t> phase of cell cycle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Hydrolyzes amino acid aspargine needed by CA cells for protein synthesis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00FF00"/>
                </a:solidFill>
                <a:latin typeface="Comic Sans MS" pitchFamily="66" charset="0"/>
              </a:rPr>
              <a:t>Dacarbazine (DTIC 0 Dome), Procarbazine (Matulane)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Inhibits DNA and RNA synthesis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00FF00"/>
                </a:solidFill>
                <a:latin typeface="Comic Sans MS" pitchFamily="66" charset="0"/>
              </a:rPr>
              <a:t>Paclitaxel (Taxol)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Inhibits normal dynamic reorganization of microtubules</a:t>
            </a:r>
          </a:p>
          <a:p>
            <a:pPr marL="1371600" lvl="2" indent="-457200" eaLnBrk="1" hangingPunct="1">
              <a:buClr>
                <a:schemeClr val="tx1"/>
              </a:buClr>
              <a:buFont typeface="Verdana" pitchFamily="34" charset="0"/>
              <a:buChar char="–"/>
            </a:pPr>
            <a:r>
              <a:rPr lang="en-US" sz="2800" smtClean="0">
                <a:latin typeface="Comic Sans MS" pitchFamily="66" charset="0"/>
              </a:rPr>
              <a:t>Interferes with late G</a:t>
            </a:r>
            <a:r>
              <a:rPr lang="en-US" sz="2800" baseline="-25000" smtClean="0">
                <a:latin typeface="Comic Sans MS" pitchFamily="66" charset="0"/>
              </a:rPr>
              <a:t>2</a:t>
            </a:r>
            <a:r>
              <a:rPr lang="en-US" sz="2800" smtClean="0">
                <a:latin typeface="Comic Sans MS" pitchFamily="66" charset="0"/>
              </a:rPr>
              <a:t>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8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629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rgbClr val="00FFFF"/>
                </a:solidFill>
                <a:latin typeface="Comic Sans MS" pitchFamily="66" charset="0"/>
              </a:rPr>
              <a:t>Nursing Responsibilities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3600" smtClean="0">
                <a:solidFill>
                  <a:srgbClr val="00FF00"/>
                </a:solidFill>
                <a:latin typeface="Comic Sans MS" pitchFamily="66" charset="0"/>
              </a:rPr>
              <a:t>Mucous membrane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Routine inspection of the oral cavity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Routine mouth care (every 2-4 hrs)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Rinse mouth thoroughly after meals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Assess or note for evidence of GI upset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94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None/>
            </a:pPr>
            <a:r>
              <a:rPr lang="en-US" sz="3000" smtClean="0"/>
              <a:t>2. </a:t>
            </a:r>
            <a:r>
              <a:rPr lang="en-US" sz="3000" smtClean="0">
                <a:solidFill>
                  <a:srgbClr val="00FF00"/>
                </a:solidFill>
              </a:rPr>
              <a:t>	</a:t>
            </a:r>
            <a:r>
              <a:rPr lang="en-US" sz="3600" smtClean="0">
                <a:solidFill>
                  <a:srgbClr val="00FF00"/>
                </a:solidFill>
                <a:latin typeface="Comic Sans MS" pitchFamily="66" charset="0"/>
              </a:rPr>
              <a:t>Nausea and vomiting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Provide foods that would decrease nausea and vomiting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If persistent give antiemetic agents </a:t>
            </a:r>
          </a:p>
          <a:p>
            <a:pPr marL="1371600" lvl="2" indent="-4572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Ordansetron (Zofran), Granisetron (Kytril)</a:t>
            </a:r>
          </a:p>
          <a:p>
            <a:pPr marL="1371600" lvl="2" indent="-4572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Dronabinol (Marinol), Metoclopramide (Reglan)</a:t>
            </a:r>
          </a:p>
          <a:p>
            <a:pPr marL="609600" indent="-609600">
              <a:buFont typeface="Wingdings" pitchFamily="2" charset="2"/>
              <a:buNone/>
            </a:pPr>
            <a:endParaRPr lang="en-US" sz="36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3"/>
            </a:pPr>
            <a:r>
              <a:rPr lang="en-US" sz="3600" smtClean="0">
                <a:solidFill>
                  <a:srgbClr val="00FF00"/>
                </a:solidFill>
                <a:latin typeface="Comic Sans MS" pitchFamily="66" charset="0"/>
              </a:rPr>
              <a:t>Alopecia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Counsel the client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-"/>
            </a:pPr>
            <a:r>
              <a:rPr lang="en-US" sz="3600" smtClean="0">
                <a:latin typeface="Comic Sans MS" pitchFamily="66" charset="0"/>
              </a:rPr>
              <a:t>Encourage use of wigs or any head ornaments</a:t>
            </a:r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en-US" sz="3600" smtClean="0">
                <a:solidFill>
                  <a:srgbClr val="00FF00"/>
                </a:solidFill>
                <a:latin typeface="Comic Sans MS" pitchFamily="66" charset="0"/>
              </a:rPr>
              <a:t>Bone marrow depression</a:t>
            </a:r>
          </a:p>
          <a:p>
            <a:pPr marL="990600" lvl="1" indent="-533400" eaLnBrk="1" hangingPunct="1"/>
            <a:r>
              <a:rPr lang="en-US" sz="3600" smtClean="0">
                <a:latin typeface="Comic Sans MS" pitchFamily="66" charset="0"/>
              </a:rPr>
              <a:t>Observe for signs of bleeding</a:t>
            </a:r>
          </a:p>
          <a:p>
            <a:pPr marL="990600" lvl="1" indent="-533400" eaLnBrk="1" hangingPunct="1"/>
            <a:r>
              <a:rPr lang="en-US" sz="3600" smtClean="0">
                <a:latin typeface="Comic Sans MS" pitchFamily="66" charset="0"/>
              </a:rPr>
              <a:t>Check for sign of infection</a:t>
            </a:r>
          </a:p>
          <a:p>
            <a:pPr marL="990600" lvl="1" indent="-533400" eaLnBrk="1" hangingPunct="1"/>
            <a:r>
              <a:rPr lang="en-US" sz="3600" smtClean="0">
                <a:latin typeface="Comic Sans MS" pitchFamily="66" charset="0"/>
              </a:rPr>
              <a:t>Protective isolation</a:t>
            </a:r>
          </a:p>
          <a:p>
            <a:pPr marL="990600" lvl="1" indent="-533400" eaLnBrk="1" hangingPunct="1"/>
            <a:r>
              <a:rPr lang="en-US" sz="3600" smtClean="0">
                <a:latin typeface="Comic Sans MS" pitchFamily="66" charset="0"/>
              </a:rPr>
              <a:t>Allupurinol(Zyloprim)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z="4000" smtClean="0">
                <a:solidFill>
                  <a:srgbClr val="00FF00"/>
                </a:solidFill>
                <a:latin typeface="Comic Sans MS" pitchFamily="66" charset="0"/>
              </a:rPr>
              <a:t>Kidney function</a:t>
            </a:r>
          </a:p>
          <a:p>
            <a:pPr marL="990600" lvl="1" indent="-533400" eaLnBrk="1" hangingPunct="1"/>
            <a:r>
              <a:rPr lang="en-US" sz="4000" smtClean="0">
                <a:latin typeface="Comic Sans MS" pitchFamily="66" charset="0"/>
              </a:rPr>
              <a:t>Monitor intake and output</a:t>
            </a:r>
          </a:p>
          <a:p>
            <a:pPr marL="990600" lvl="1" indent="-533400" eaLnBrk="1" hangingPunct="1"/>
            <a:r>
              <a:rPr lang="en-US" sz="4000" smtClean="0">
                <a:latin typeface="Comic Sans MS" pitchFamily="66" charset="0"/>
              </a:rPr>
              <a:t>Force oral fluids and frequent voiding(prevent accumulation of metabolites)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4495800"/>
          </a:xfrm>
        </p:spPr>
        <p:txBody>
          <a:bodyPr/>
          <a:lstStyle/>
          <a:p>
            <a:pPr marL="609600" indent="-609600" eaLnBrk="1" hangingPunct="1"/>
            <a:r>
              <a:rPr lang="en-US" sz="4000" b="1" smtClean="0">
                <a:solidFill>
                  <a:srgbClr val="00FFFF"/>
                </a:solidFill>
                <a:latin typeface="Comic Sans MS" pitchFamily="66" charset="0"/>
              </a:rPr>
              <a:t>Other considerations</a:t>
            </a:r>
          </a:p>
          <a:p>
            <a:pPr marL="990600" lvl="1" indent="-533400" eaLnBrk="1" hangingPunct="1"/>
            <a:r>
              <a:rPr lang="en-US" sz="4000" smtClean="0">
                <a:latin typeface="Comic Sans MS" pitchFamily="66" charset="0"/>
              </a:rPr>
              <a:t>Pregnancy should be avoided</a:t>
            </a:r>
          </a:p>
          <a:p>
            <a:pPr marL="990600" lvl="1" indent="-533400" eaLnBrk="1" hangingPunct="1"/>
            <a:r>
              <a:rPr lang="en-US" sz="4000" smtClean="0">
                <a:latin typeface="Comic Sans MS" pitchFamily="66" charset="0"/>
              </a:rPr>
              <a:t>Avoid direct contact with the antiCA agents</a:t>
            </a:r>
          </a:p>
          <a:p>
            <a:pPr marL="990600" lvl="1" indent="-533400" eaLnBrk="1" hangingPunct="1"/>
            <a:r>
              <a:rPr lang="en-US" sz="4000" smtClean="0">
                <a:latin typeface="Comic Sans MS" pitchFamily="66" charset="0"/>
              </a:rPr>
              <a:t>Extravasation(</a:t>
            </a:r>
            <a:r>
              <a:rPr lang="en-US" sz="4000" smtClean="0">
                <a:latin typeface="Comic Sans MS" pitchFamily="66" charset="0"/>
                <a:sym typeface="Wingdings" pitchFamily="2" charset="2"/>
              </a:rPr>
              <a:t>escape into the tissues)</a:t>
            </a:r>
            <a:endParaRPr lang="en-US" sz="4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z="3600" smtClean="0">
                <a:latin typeface="Comic Sans MS" pitchFamily="66" charset="0"/>
              </a:rPr>
              <a:t>Stop infusion, aspirate as much of the drug as possible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3600" smtClean="0">
                <a:latin typeface="Comic Sans MS" pitchFamily="66" charset="0"/>
              </a:rPr>
              <a:t>Administer lidocaine into the area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3600" smtClean="0">
                <a:latin typeface="Comic Sans MS" pitchFamily="66" charset="0"/>
              </a:rPr>
              <a:t>Apply ice pack for the 1</a:t>
            </a:r>
            <a:r>
              <a:rPr lang="en-US" sz="3600" baseline="30000" smtClean="0">
                <a:latin typeface="Comic Sans MS" pitchFamily="66" charset="0"/>
              </a:rPr>
              <a:t>st</a:t>
            </a:r>
            <a:r>
              <a:rPr lang="en-US" sz="3600" smtClean="0">
                <a:latin typeface="Comic Sans MS" pitchFamily="66" charset="0"/>
              </a:rPr>
              <a:t> 24-36 hrs, then warm moist compress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3600" smtClean="0">
                <a:latin typeface="Comic Sans MS" pitchFamily="66" charset="0"/>
              </a:rPr>
              <a:t>Elevate the IV site above the level of the heart</a:t>
            </a:r>
          </a:p>
          <a:p>
            <a:pPr marL="990600" lvl="1" indent="-533400" eaLnBrk="1" hangingPunct="1">
              <a:buFontTx/>
              <a:buNone/>
            </a:pPr>
            <a:endParaRPr lang="en-US" sz="3600" smtClean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36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66FF33"/>
                </a:solidFill>
                <a:latin typeface="Copperplate Gothic Bold" pitchFamily="34" charset="0"/>
              </a:rPr>
              <a:t>c. </a:t>
            </a:r>
            <a:r>
              <a:rPr lang="en-US" sz="3600" b="1" dirty="0" err="1" smtClean="0">
                <a:solidFill>
                  <a:srgbClr val="66FF33"/>
                </a:solidFill>
                <a:latin typeface="Copperplate Gothic Bold" pitchFamily="34" charset="0"/>
              </a:rPr>
              <a:t>Aminopenicillins</a:t>
            </a:r>
            <a:endParaRPr lang="en-US" sz="3600" b="1" dirty="0" smtClean="0">
              <a:solidFill>
                <a:srgbClr val="66FF33"/>
              </a:solidFill>
              <a:latin typeface="Copperplate Goth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Kristen ITC" pitchFamily="66" charset="0"/>
              </a:rPr>
              <a:t>amoxicillin, </a:t>
            </a:r>
            <a:r>
              <a:rPr lang="en-US" sz="3600" dirty="0" err="1" smtClean="0">
                <a:latin typeface="Kristen ITC" pitchFamily="66" charset="0"/>
              </a:rPr>
              <a:t>ampicillin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bacampicillin</a:t>
            </a:r>
            <a:endParaRPr lang="en-US" sz="3600" dirty="0" smtClean="0">
              <a:latin typeface="Kristen ITC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00FFFF"/>
                </a:solidFill>
                <a:latin typeface="Harrington" pitchFamily="82" charset="0"/>
              </a:rPr>
              <a:t>* Use cautiously with renal disorders, lactation.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3600" b="1" dirty="0" smtClean="0">
              <a:solidFill>
                <a:srgbClr val="00FFFF"/>
              </a:solidFill>
              <a:latin typeface="Harrington" pitchFamily="8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66FF33"/>
                </a:solidFill>
                <a:latin typeface="Copperplate Gothic Bold" pitchFamily="34" charset="0"/>
              </a:rPr>
              <a:t>d. Extended-spectrum </a:t>
            </a:r>
            <a:r>
              <a:rPr lang="en-US" sz="3600" b="1" dirty="0" err="1" smtClean="0">
                <a:solidFill>
                  <a:srgbClr val="66FF33"/>
                </a:solidFill>
                <a:latin typeface="Copperplate Gothic Bold" pitchFamily="34" charset="0"/>
              </a:rPr>
              <a:t>penicillins</a:t>
            </a:r>
            <a:endParaRPr lang="en-US" sz="3600" b="1" dirty="0" smtClean="0">
              <a:solidFill>
                <a:srgbClr val="66FF33"/>
              </a:solidFill>
              <a:latin typeface="Copperplate Gothic Bol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err="1" smtClean="0">
                <a:latin typeface="Kristen ITC" pitchFamily="66" charset="0"/>
              </a:rPr>
              <a:t>piperacillin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ticarcillin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carbenicillin</a:t>
            </a:r>
            <a:r>
              <a:rPr lang="en-US" sz="3600" dirty="0" smtClean="0">
                <a:latin typeface="Kristen ITC" pitchFamily="66" charset="0"/>
              </a:rPr>
              <a:t>, </a:t>
            </a:r>
            <a:r>
              <a:rPr lang="en-US" sz="3600" dirty="0" err="1" smtClean="0">
                <a:latin typeface="Kristen ITC" pitchFamily="66" charset="0"/>
              </a:rPr>
              <a:t>mezlocillin</a:t>
            </a:r>
            <a:endParaRPr lang="en-US" sz="3600" dirty="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folHlink"/>
                </a:solidFill>
                <a:latin typeface="Kristen ITC" pitchFamily="66" charset="0"/>
              </a:rPr>
              <a:t>e. Penicillin/</a:t>
            </a:r>
            <a:r>
              <a:rPr lang="en-US" sz="3600" b="1" dirty="0" smtClean="0">
                <a:solidFill>
                  <a:schemeClr val="hlink"/>
                </a:solidFill>
                <a:latin typeface="Kristen ITC" pitchFamily="66" charset="0"/>
              </a:rPr>
              <a:t>Beta </a:t>
            </a:r>
            <a:r>
              <a:rPr lang="en-US" sz="3600" b="1" dirty="0" err="1" smtClean="0">
                <a:solidFill>
                  <a:schemeClr val="hlink"/>
                </a:solidFill>
                <a:latin typeface="Kristen ITC" pitchFamily="66" charset="0"/>
              </a:rPr>
              <a:t>lactamase</a:t>
            </a:r>
            <a:r>
              <a:rPr lang="en-US" sz="3600" b="1" dirty="0" smtClean="0">
                <a:solidFill>
                  <a:schemeClr val="folHlink"/>
                </a:solidFill>
                <a:latin typeface="Kristen ITC" pitchFamily="66" charset="0"/>
              </a:rPr>
              <a:t> inhibitor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488</TotalTime>
  <Words>2964</Words>
  <Application>Microsoft Office PowerPoint</Application>
  <PresentationFormat>On-screen Show (4:3)</PresentationFormat>
  <Paragraphs>581</Paragraphs>
  <Slides>88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100" baseType="lpstr">
      <vt:lpstr>Tahoma</vt:lpstr>
      <vt:lpstr>Arial</vt:lpstr>
      <vt:lpstr>Wingdings</vt:lpstr>
      <vt:lpstr>Comic Sans MS</vt:lpstr>
      <vt:lpstr>Georgia</vt:lpstr>
      <vt:lpstr>Kristen ITC</vt:lpstr>
      <vt:lpstr>Copperplate Gothic Bold</vt:lpstr>
      <vt:lpstr>Harrington</vt:lpstr>
      <vt:lpstr>Times New Roman</vt:lpstr>
      <vt:lpstr>Verdana</vt:lpstr>
      <vt:lpstr>Symbol</vt:lpstr>
      <vt:lpstr>Curtain Call</vt:lpstr>
      <vt:lpstr>ANTIMICROBIALS</vt:lpstr>
      <vt:lpstr>Antimicrobials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Antibiotics:  Penicillins</vt:lpstr>
      <vt:lpstr>PowerPoint Presentation</vt:lpstr>
      <vt:lpstr>Antibiotics:  Penicillins</vt:lpstr>
      <vt:lpstr>Antibiotics:  Penicillins</vt:lpstr>
      <vt:lpstr>Antibiotics:  Nursing Implications</vt:lpstr>
      <vt:lpstr>PowerPoint Presentation</vt:lpstr>
      <vt:lpstr>Cephalosporins:  First Generation</vt:lpstr>
      <vt:lpstr>Cephalosporins:  Second Generation</vt:lpstr>
      <vt:lpstr>Cephalosporins:  Third Generation</vt:lpstr>
      <vt:lpstr>Cephalosporins:  Third Generation</vt:lpstr>
      <vt:lpstr>Cephalosporins:  Fourth Generation</vt:lpstr>
      <vt:lpstr>PowerPoint Presentation</vt:lpstr>
      <vt:lpstr>PowerPoint Presentation</vt:lpstr>
      <vt:lpstr>Antibiotics:  Aminoglycosides</vt:lpstr>
      <vt:lpstr>PowerPoint Presentation</vt:lpstr>
      <vt:lpstr>Aminoglycosides</vt:lpstr>
      <vt:lpstr>Antibiotics:  Nursing Implications</vt:lpstr>
      <vt:lpstr>PowerPoint Presentation</vt:lpstr>
      <vt:lpstr>PowerPoint Presentation</vt:lpstr>
      <vt:lpstr>Macrolides:  Side Effects</vt:lpstr>
      <vt:lpstr>Antibiotics:  Nursing Implications</vt:lpstr>
      <vt:lpstr>PowerPoint Presentation</vt:lpstr>
      <vt:lpstr>Antibiotics:  Tetracyclines</vt:lpstr>
      <vt:lpstr>Antibiotics:  Nursing Implications</vt:lpstr>
      <vt:lpstr>PowerPoint Presentation</vt:lpstr>
      <vt:lpstr>Antibiotics:  Quinolones</vt:lpstr>
      <vt:lpstr>PowerPoint Presentation</vt:lpstr>
      <vt:lpstr>Antibiotics:  Nursing Implications</vt:lpstr>
      <vt:lpstr>PowerPoint Presentation</vt:lpstr>
      <vt:lpstr>Chloramphenicol: Nursing Implications</vt:lpstr>
      <vt:lpstr>Sulfonamides:  Mechanism of Action</vt:lpstr>
      <vt:lpstr>Antibiotics:  Sulfonamides</vt:lpstr>
      <vt:lpstr>Sulfonamides:  Side Effects</vt:lpstr>
      <vt:lpstr>Sulfonamides:  Side Effects</vt:lpstr>
      <vt:lpstr>Antibiotics:  Nursing Implications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Antivirals </vt:lpstr>
      <vt:lpstr>Antivirals </vt:lpstr>
      <vt:lpstr>Antimalarial Drugs</vt:lpstr>
      <vt:lpstr>Antimalarial Agents:  Nursing Implications</vt:lpstr>
      <vt:lpstr>Antihelmintics</vt:lpstr>
      <vt:lpstr>Anti-helmintics</vt:lpstr>
      <vt:lpstr>Antihelminths </vt:lpstr>
      <vt:lpstr>PowerPoint Presentation</vt:lpstr>
      <vt:lpstr>NEOPLASMS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Nursing Implications: Antineoplastics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Antimicrobials</dc:title>
  <dc:creator>Ian de Guzman</dc:creator>
  <cp:lastModifiedBy>Home</cp:lastModifiedBy>
  <cp:revision>34</cp:revision>
  <dcterms:created xsi:type="dcterms:W3CDTF">2007-12-10T14:03:43Z</dcterms:created>
  <dcterms:modified xsi:type="dcterms:W3CDTF">2011-07-20T07:10:53Z</dcterms:modified>
</cp:coreProperties>
</file>