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361" r:id="rId40"/>
    <p:sldId id="360" r:id="rId41"/>
    <p:sldId id="294" r:id="rId42"/>
    <p:sldId id="362" r:id="rId43"/>
    <p:sldId id="295" r:id="rId44"/>
    <p:sldId id="364" r:id="rId45"/>
    <p:sldId id="363" r:id="rId46"/>
    <p:sldId id="365" r:id="rId47"/>
    <p:sldId id="296" r:id="rId48"/>
    <p:sldId id="297" r:id="rId49"/>
    <p:sldId id="298" r:id="rId50"/>
    <p:sldId id="299" r:id="rId51"/>
    <p:sldId id="300" r:id="rId52"/>
    <p:sldId id="366" r:id="rId53"/>
    <p:sldId id="367" r:id="rId54"/>
    <p:sldId id="301" r:id="rId55"/>
    <p:sldId id="302" r:id="rId56"/>
    <p:sldId id="303" r:id="rId57"/>
    <p:sldId id="304" r:id="rId58"/>
    <p:sldId id="305" r:id="rId59"/>
    <p:sldId id="306" r:id="rId60"/>
    <p:sldId id="307" r:id="rId61"/>
    <p:sldId id="308" r:id="rId62"/>
    <p:sldId id="309" r:id="rId63"/>
    <p:sldId id="310" r:id="rId64"/>
    <p:sldId id="368" r:id="rId65"/>
    <p:sldId id="311" r:id="rId66"/>
    <p:sldId id="369" r:id="rId67"/>
    <p:sldId id="312" r:id="rId68"/>
    <p:sldId id="370" r:id="rId69"/>
    <p:sldId id="313" r:id="rId70"/>
    <p:sldId id="315" r:id="rId71"/>
    <p:sldId id="371" r:id="rId72"/>
    <p:sldId id="372" r:id="rId73"/>
    <p:sldId id="314" r:id="rId74"/>
    <p:sldId id="316" r:id="rId75"/>
    <p:sldId id="317" r:id="rId76"/>
    <p:sldId id="318" r:id="rId77"/>
    <p:sldId id="319" r:id="rId78"/>
    <p:sldId id="320" r:id="rId79"/>
    <p:sldId id="321" r:id="rId80"/>
    <p:sldId id="322" r:id="rId81"/>
    <p:sldId id="323" r:id="rId82"/>
    <p:sldId id="324" r:id="rId83"/>
    <p:sldId id="325" r:id="rId84"/>
    <p:sldId id="373" r:id="rId85"/>
    <p:sldId id="374" r:id="rId86"/>
    <p:sldId id="375" r:id="rId87"/>
    <p:sldId id="326" r:id="rId88"/>
    <p:sldId id="327" r:id="rId89"/>
    <p:sldId id="328" r:id="rId90"/>
    <p:sldId id="329" r:id="rId91"/>
    <p:sldId id="330" r:id="rId92"/>
    <p:sldId id="331" r:id="rId93"/>
    <p:sldId id="332" r:id="rId94"/>
    <p:sldId id="376" r:id="rId95"/>
    <p:sldId id="333" r:id="rId96"/>
    <p:sldId id="334" r:id="rId97"/>
    <p:sldId id="335" r:id="rId98"/>
    <p:sldId id="336" r:id="rId99"/>
    <p:sldId id="339" r:id="rId100"/>
    <p:sldId id="338" r:id="rId101"/>
    <p:sldId id="377" r:id="rId102"/>
    <p:sldId id="340" r:id="rId103"/>
    <p:sldId id="341" r:id="rId104"/>
    <p:sldId id="342" r:id="rId105"/>
    <p:sldId id="343" r:id="rId106"/>
    <p:sldId id="344" r:id="rId107"/>
    <p:sldId id="345" r:id="rId108"/>
    <p:sldId id="346" r:id="rId109"/>
    <p:sldId id="347" r:id="rId110"/>
    <p:sldId id="348" r:id="rId111"/>
    <p:sldId id="349" r:id="rId112"/>
    <p:sldId id="350" r:id="rId113"/>
    <p:sldId id="351" r:id="rId114"/>
    <p:sldId id="352" r:id="rId115"/>
    <p:sldId id="353" r:id="rId116"/>
    <p:sldId id="354" r:id="rId117"/>
    <p:sldId id="355" r:id="rId118"/>
    <p:sldId id="356" r:id="rId119"/>
    <p:sldId id="357" r:id="rId120"/>
    <p:sldId id="358" r:id="rId121"/>
    <p:sldId id="359" r:id="rId122"/>
  </p:sldIdLst>
  <p:sldSz cx="9144000" cy="6858000" type="screen4x3"/>
  <p:notesSz cx="6858000" cy="9144000"/>
  <p:defaultTextStyle>
    <a:defPPr>
      <a:defRPr lang="en-US"/>
    </a:defPPr>
    <a:lvl1pPr algn="ctr" rtl="0" eaLnBrk="0" fontAlgn="base" hangingPunct="0">
      <a:spcBef>
        <a:spcPct val="0"/>
      </a:spcBef>
      <a:spcAft>
        <a:spcPct val="0"/>
      </a:spcAft>
      <a:defRPr i="1" kern="1200">
        <a:solidFill>
          <a:schemeClr val="tx1"/>
        </a:solidFill>
        <a:latin typeface="Kristen ITC" pitchFamily="66" charset="0"/>
        <a:ea typeface="+mn-ea"/>
        <a:cs typeface="+mn-cs"/>
      </a:defRPr>
    </a:lvl1pPr>
    <a:lvl2pPr marL="457200" algn="ctr" rtl="0" eaLnBrk="0" fontAlgn="base" hangingPunct="0">
      <a:spcBef>
        <a:spcPct val="0"/>
      </a:spcBef>
      <a:spcAft>
        <a:spcPct val="0"/>
      </a:spcAft>
      <a:defRPr i="1" kern="1200">
        <a:solidFill>
          <a:schemeClr val="tx1"/>
        </a:solidFill>
        <a:latin typeface="Kristen ITC" pitchFamily="66" charset="0"/>
        <a:ea typeface="+mn-ea"/>
        <a:cs typeface="+mn-cs"/>
      </a:defRPr>
    </a:lvl2pPr>
    <a:lvl3pPr marL="914400" algn="ctr" rtl="0" eaLnBrk="0" fontAlgn="base" hangingPunct="0">
      <a:spcBef>
        <a:spcPct val="0"/>
      </a:spcBef>
      <a:spcAft>
        <a:spcPct val="0"/>
      </a:spcAft>
      <a:defRPr i="1" kern="1200">
        <a:solidFill>
          <a:schemeClr val="tx1"/>
        </a:solidFill>
        <a:latin typeface="Kristen ITC" pitchFamily="66" charset="0"/>
        <a:ea typeface="+mn-ea"/>
        <a:cs typeface="+mn-cs"/>
      </a:defRPr>
    </a:lvl3pPr>
    <a:lvl4pPr marL="1371600" algn="ctr" rtl="0" eaLnBrk="0" fontAlgn="base" hangingPunct="0">
      <a:spcBef>
        <a:spcPct val="0"/>
      </a:spcBef>
      <a:spcAft>
        <a:spcPct val="0"/>
      </a:spcAft>
      <a:defRPr i="1" kern="1200">
        <a:solidFill>
          <a:schemeClr val="tx1"/>
        </a:solidFill>
        <a:latin typeface="Kristen ITC" pitchFamily="66" charset="0"/>
        <a:ea typeface="+mn-ea"/>
        <a:cs typeface="+mn-cs"/>
      </a:defRPr>
    </a:lvl4pPr>
    <a:lvl5pPr marL="1828800" algn="ctr" rtl="0" eaLnBrk="0" fontAlgn="base" hangingPunct="0">
      <a:spcBef>
        <a:spcPct val="0"/>
      </a:spcBef>
      <a:spcAft>
        <a:spcPct val="0"/>
      </a:spcAft>
      <a:defRPr i="1" kern="1200">
        <a:solidFill>
          <a:schemeClr val="tx1"/>
        </a:solidFill>
        <a:latin typeface="Kristen ITC" pitchFamily="66" charset="0"/>
        <a:ea typeface="+mn-ea"/>
        <a:cs typeface="+mn-cs"/>
      </a:defRPr>
    </a:lvl5pPr>
    <a:lvl6pPr marL="2286000" algn="l" defTabSz="914400" rtl="0" eaLnBrk="1" latinLnBrk="0" hangingPunct="1">
      <a:defRPr i="1" kern="1200">
        <a:solidFill>
          <a:schemeClr val="tx1"/>
        </a:solidFill>
        <a:latin typeface="Kristen ITC" pitchFamily="66" charset="0"/>
        <a:ea typeface="+mn-ea"/>
        <a:cs typeface="+mn-cs"/>
      </a:defRPr>
    </a:lvl6pPr>
    <a:lvl7pPr marL="2743200" algn="l" defTabSz="914400" rtl="0" eaLnBrk="1" latinLnBrk="0" hangingPunct="1">
      <a:defRPr i="1" kern="1200">
        <a:solidFill>
          <a:schemeClr val="tx1"/>
        </a:solidFill>
        <a:latin typeface="Kristen ITC" pitchFamily="66" charset="0"/>
        <a:ea typeface="+mn-ea"/>
        <a:cs typeface="+mn-cs"/>
      </a:defRPr>
    </a:lvl7pPr>
    <a:lvl8pPr marL="3200400" algn="l" defTabSz="914400" rtl="0" eaLnBrk="1" latinLnBrk="0" hangingPunct="1">
      <a:defRPr i="1" kern="1200">
        <a:solidFill>
          <a:schemeClr val="tx1"/>
        </a:solidFill>
        <a:latin typeface="Kristen ITC" pitchFamily="66" charset="0"/>
        <a:ea typeface="+mn-ea"/>
        <a:cs typeface="+mn-cs"/>
      </a:defRPr>
    </a:lvl8pPr>
    <a:lvl9pPr marL="3657600" algn="l" defTabSz="914400" rtl="0" eaLnBrk="1" latinLnBrk="0" hangingPunct="1">
      <a:defRPr i="1" kern="1200">
        <a:solidFill>
          <a:schemeClr val="tx1"/>
        </a:solidFill>
        <a:latin typeface="Kristen ITC"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96633"/>
    <a:srgbClr val="CCCC00"/>
    <a:srgbClr val="FF3399"/>
    <a:srgbClr val="FF0066"/>
    <a:srgbClr val="00FFFF"/>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2943" autoAdjust="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latin typeface="Arial" charset="0"/>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latin typeface="Arial" charset="0"/>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grpSp>
      <p:sp>
        <p:nvSpPr>
          <p:cNvPr id="110602"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11060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smtClean="0"/>
            </a:lvl1pPr>
          </a:lstStyle>
          <a:p>
            <a:pPr>
              <a:defRPr/>
            </a:pPr>
            <a:endParaRPr lang="en-US"/>
          </a:p>
        </p:txBody>
      </p:sp>
      <p:sp>
        <p:nvSpPr>
          <p:cNvPr id="13" name="Rectangle 13"/>
          <p:cNvSpPr>
            <a:spLocks noGrp="1" noChangeArrowheads="1"/>
          </p:cNvSpPr>
          <p:nvPr>
            <p:ph type="ftr" sz="quarter" idx="11"/>
          </p:nvPr>
        </p:nvSpPr>
        <p:spPr/>
        <p:txBody>
          <a:bodyPr/>
          <a:lstStyle>
            <a:lvl1pPr>
              <a:defRPr smtClean="0"/>
            </a:lvl1pPr>
          </a:lstStyle>
          <a:p>
            <a:pPr>
              <a:defRPr/>
            </a:pPr>
            <a:endParaRPr lang="en-US"/>
          </a:p>
        </p:txBody>
      </p:sp>
      <p:sp>
        <p:nvSpPr>
          <p:cNvPr id="14" name="Rectangle 14"/>
          <p:cNvSpPr>
            <a:spLocks noGrp="1" noChangeArrowheads="1"/>
          </p:cNvSpPr>
          <p:nvPr>
            <p:ph type="sldNum" sz="quarter" idx="12"/>
          </p:nvPr>
        </p:nvSpPr>
        <p:spPr/>
        <p:txBody>
          <a:bodyPr/>
          <a:lstStyle>
            <a:lvl1pPr>
              <a:defRPr smtClean="0"/>
            </a:lvl1pPr>
          </a:lstStyle>
          <a:p>
            <a:pPr>
              <a:defRPr/>
            </a:pPr>
            <a:fld id="{FF40FE78-8EA8-4C63-9A45-591B3FABDB43}" type="slidenum">
              <a:rPr lang="en-US"/>
              <a:pPr>
                <a:defRPr/>
              </a:pPr>
              <a:t>‹#›</a:t>
            </a:fld>
            <a:endParaRPr lang="en-US"/>
          </a:p>
        </p:txBody>
      </p:sp>
    </p:spTree>
    <p:extLst>
      <p:ext uri="{BB962C8B-B14F-4D97-AF65-F5344CB8AC3E}">
        <p14:creationId xmlns:p14="http://schemas.microsoft.com/office/powerpoint/2010/main" val="1276557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E0D7A0B9-ACBA-4F80-92BC-0D547E85C94A}" type="slidenum">
              <a:rPr lang="en-US"/>
              <a:pPr>
                <a:defRPr/>
              </a:pPr>
              <a:t>‹#›</a:t>
            </a:fld>
            <a:endParaRPr lang="en-US"/>
          </a:p>
        </p:txBody>
      </p:sp>
    </p:spTree>
    <p:extLst>
      <p:ext uri="{BB962C8B-B14F-4D97-AF65-F5344CB8AC3E}">
        <p14:creationId xmlns:p14="http://schemas.microsoft.com/office/powerpoint/2010/main" val="246387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180C6B8E-662D-4923-A250-A312EAFAE2C0}" type="slidenum">
              <a:rPr lang="en-US"/>
              <a:pPr>
                <a:defRPr/>
              </a:pPr>
              <a:t>‹#›</a:t>
            </a:fld>
            <a:endParaRPr lang="en-US"/>
          </a:p>
        </p:txBody>
      </p:sp>
    </p:spTree>
    <p:extLst>
      <p:ext uri="{BB962C8B-B14F-4D97-AF65-F5344CB8AC3E}">
        <p14:creationId xmlns:p14="http://schemas.microsoft.com/office/powerpoint/2010/main" val="795974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5645E80C-54B8-4F3C-B2C2-CF3E8A6B12E3}" type="slidenum">
              <a:rPr lang="en-US"/>
              <a:pPr>
                <a:defRPr/>
              </a:pPr>
              <a:t>‹#›</a:t>
            </a:fld>
            <a:endParaRPr lang="en-US"/>
          </a:p>
        </p:txBody>
      </p:sp>
    </p:spTree>
    <p:extLst>
      <p:ext uri="{BB962C8B-B14F-4D97-AF65-F5344CB8AC3E}">
        <p14:creationId xmlns:p14="http://schemas.microsoft.com/office/powerpoint/2010/main" val="179097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5E3F6E30-2F6F-4C2B-82FA-448BCBE3DB49}" type="slidenum">
              <a:rPr lang="en-US"/>
              <a:pPr>
                <a:defRPr/>
              </a:pPr>
              <a:t>‹#›</a:t>
            </a:fld>
            <a:endParaRPr lang="en-US"/>
          </a:p>
        </p:txBody>
      </p:sp>
    </p:spTree>
    <p:extLst>
      <p:ext uri="{BB962C8B-B14F-4D97-AF65-F5344CB8AC3E}">
        <p14:creationId xmlns:p14="http://schemas.microsoft.com/office/powerpoint/2010/main" val="66294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EFD96996-6992-4BD8-B943-422F7BE9C8DD}" type="slidenum">
              <a:rPr lang="en-US"/>
              <a:pPr>
                <a:defRPr/>
              </a:pPr>
              <a:t>‹#›</a:t>
            </a:fld>
            <a:endParaRPr lang="en-US"/>
          </a:p>
        </p:txBody>
      </p:sp>
    </p:spTree>
    <p:extLst>
      <p:ext uri="{BB962C8B-B14F-4D97-AF65-F5344CB8AC3E}">
        <p14:creationId xmlns:p14="http://schemas.microsoft.com/office/powerpoint/2010/main" val="406792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BA56A41-83ED-4660-8FDE-2920B67827EA}" type="slidenum">
              <a:rPr lang="en-US"/>
              <a:pPr>
                <a:defRPr/>
              </a:pPr>
              <a:t>‹#›</a:t>
            </a:fld>
            <a:endParaRPr lang="en-US"/>
          </a:p>
        </p:txBody>
      </p:sp>
    </p:spTree>
    <p:extLst>
      <p:ext uri="{BB962C8B-B14F-4D97-AF65-F5344CB8AC3E}">
        <p14:creationId xmlns:p14="http://schemas.microsoft.com/office/powerpoint/2010/main" val="1735791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4EB09305-8441-4EFD-BD1A-430D1795E6ED}" type="slidenum">
              <a:rPr lang="en-US"/>
              <a:pPr>
                <a:defRPr/>
              </a:pPr>
              <a:t>‹#›</a:t>
            </a:fld>
            <a:endParaRPr lang="en-US"/>
          </a:p>
        </p:txBody>
      </p:sp>
    </p:spTree>
    <p:extLst>
      <p:ext uri="{BB962C8B-B14F-4D97-AF65-F5344CB8AC3E}">
        <p14:creationId xmlns:p14="http://schemas.microsoft.com/office/powerpoint/2010/main" val="221815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0302475D-B9E2-4CE6-BFAC-7E58FF8FF3E1}" type="slidenum">
              <a:rPr lang="en-US"/>
              <a:pPr>
                <a:defRPr/>
              </a:pPr>
              <a:t>‹#›</a:t>
            </a:fld>
            <a:endParaRPr lang="en-US"/>
          </a:p>
        </p:txBody>
      </p:sp>
    </p:spTree>
    <p:extLst>
      <p:ext uri="{BB962C8B-B14F-4D97-AF65-F5344CB8AC3E}">
        <p14:creationId xmlns:p14="http://schemas.microsoft.com/office/powerpoint/2010/main" val="410134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A177DA2C-29FC-4767-80B7-E4AAF5052F29}" type="slidenum">
              <a:rPr lang="en-US"/>
              <a:pPr>
                <a:defRPr/>
              </a:pPr>
              <a:t>‹#›</a:t>
            </a:fld>
            <a:endParaRPr lang="en-US"/>
          </a:p>
        </p:txBody>
      </p:sp>
    </p:spTree>
    <p:extLst>
      <p:ext uri="{BB962C8B-B14F-4D97-AF65-F5344CB8AC3E}">
        <p14:creationId xmlns:p14="http://schemas.microsoft.com/office/powerpoint/2010/main" val="359883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E7C4349-6127-49D4-B9B0-C9A995001065}" type="slidenum">
              <a:rPr lang="en-US"/>
              <a:pPr>
                <a:defRPr/>
              </a:pPr>
              <a:t>‹#›</a:t>
            </a:fld>
            <a:endParaRPr lang="en-US"/>
          </a:p>
        </p:txBody>
      </p:sp>
    </p:spTree>
    <p:extLst>
      <p:ext uri="{BB962C8B-B14F-4D97-AF65-F5344CB8AC3E}">
        <p14:creationId xmlns:p14="http://schemas.microsoft.com/office/powerpoint/2010/main" val="339916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1E022B4-779B-4E04-8715-D7B49CA20BE0}" type="slidenum">
              <a:rPr lang="en-US"/>
              <a:pPr>
                <a:defRPr/>
              </a:pPr>
              <a:t>‹#›</a:t>
            </a:fld>
            <a:endParaRPr lang="en-US"/>
          </a:p>
        </p:txBody>
      </p:sp>
    </p:spTree>
    <p:extLst>
      <p:ext uri="{BB962C8B-B14F-4D97-AF65-F5344CB8AC3E}">
        <p14:creationId xmlns:p14="http://schemas.microsoft.com/office/powerpoint/2010/main" val="34564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0957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0957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latin typeface="Arial" charset="0"/>
              </a:endParaRPr>
            </a:p>
          </p:txBody>
        </p:sp>
        <p:sp>
          <p:nvSpPr>
            <p:cNvPr id="10957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0957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0957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sp>
          <p:nvSpPr>
            <p:cNvPr id="10957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latin typeface="Arial" charset="0"/>
              </a:endParaRPr>
            </a:p>
          </p:txBody>
        </p:sp>
        <p:sp>
          <p:nvSpPr>
            <p:cNvPr id="10957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grpSp>
      <p:sp>
        <p:nvSpPr>
          <p:cNvPr id="109578"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9579"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58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i="0" smtClean="0">
                <a:effectLst>
                  <a:outerShdw blurRad="38100" dist="38100" dir="2700000" algn="tl">
                    <a:srgbClr val="010199"/>
                  </a:outerShdw>
                </a:effectLst>
                <a:latin typeface="Arial" charset="0"/>
              </a:defRPr>
            </a:lvl1pPr>
          </a:lstStyle>
          <a:p>
            <a:pPr>
              <a:defRPr/>
            </a:pPr>
            <a:endParaRPr lang="en-US"/>
          </a:p>
        </p:txBody>
      </p:sp>
      <p:sp>
        <p:nvSpPr>
          <p:cNvPr id="10958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i="0" smtClean="0">
                <a:effectLst>
                  <a:outerShdw blurRad="38100" dist="38100" dir="2700000" algn="tl">
                    <a:srgbClr val="010199"/>
                  </a:outerShdw>
                </a:effectLst>
                <a:latin typeface="Arial" charset="0"/>
              </a:defRPr>
            </a:lvl1pPr>
          </a:lstStyle>
          <a:p>
            <a:pPr>
              <a:defRPr/>
            </a:pPr>
            <a:endParaRPr lang="en-US"/>
          </a:p>
        </p:txBody>
      </p:sp>
      <p:sp>
        <p:nvSpPr>
          <p:cNvPr id="109582"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i="0" smtClean="0">
                <a:effectLst>
                  <a:outerShdw blurRad="38100" dist="38100" dir="2700000" algn="tl">
                    <a:srgbClr val="010199"/>
                  </a:outerShdw>
                </a:effectLst>
                <a:latin typeface="Arial" charset="0"/>
              </a:defRPr>
            </a:lvl1pPr>
          </a:lstStyle>
          <a:p>
            <a:pPr>
              <a:defRPr/>
            </a:pPr>
            <a:fld id="{73811D14-4C5C-414D-BF56-2B812E3F3B3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6"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295400" y="5168900"/>
            <a:ext cx="72390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tabLst>
                <a:tab pos="136525" algn="l"/>
              </a:tabLst>
            </a:pPr>
            <a:r>
              <a:rPr lang="en-US" sz="2400" b="1" i="0" dirty="0">
                <a:solidFill>
                  <a:srgbClr val="FF0066"/>
                </a:solidFill>
                <a:latin typeface="Arial" pitchFamily="34" charset="0"/>
              </a:rPr>
              <a:t>EXCRETION</a:t>
            </a:r>
            <a:endParaRPr lang="en-US" sz="2400" i="0" dirty="0">
              <a:solidFill>
                <a:srgbClr val="FF0066"/>
              </a:solidFill>
              <a:latin typeface="Arial" pitchFamily="34" charset="0"/>
            </a:endParaRPr>
          </a:p>
          <a:p>
            <a:pPr>
              <a:tabLst>
                <a:tab pos="136525" algn="l"/>
              </a:tabLst>
            </a:pPr>
            <a:r>
              <a:rPr lang="en-US" sz="2400" i="0">
                <a:solidFill>
                  <a:schemeClr val="folHlink"/>
                </a:solidFill>
                <a:latin typeface="Arial" pitchFamily="34" charset="0"/>
              </a:rPr>
              <a:t>renal excretion, drugs affecting elimination of other drugs, blood concentration levels</a:t>
            </a:r>
          </a:p>
          <a:p>
            <a:pPr>
              <a:tabLst>
                <a:tab pos="136525" algn="l"/>
              </a:tabLst>
            </a:pPr>
            <a:endParaRPr lang="en-US" sz="2400" i="0" dirty="0">
              <a:latin typeface="Arial" pitchFamily="34" charset="0"/>
            </a:endParaRPr>
          </a:p>
        </p:txBody>
      </p:sp>
      <p:sp>
        <p:nvSpPr>
          <p:cNvPr id="3075" name="WordArt 5"/>
          <p:cNvSpPr>
            <a:spLocks noChangeArrowheads="1" noChangeShapeType="1" noTextEdit="1"/>
          </p:cNvSpPr>
          <p:nvPr/>
        </p:nvSpPr>
        <p:spPr bwMode="auto">
          <a:xfrm>
            <a:off x="381000" y="609600"/>
            <a:ext cx="8686800" cy="1295400"/>
          </a:xfrm>
          <a:prstGeom prst="rect">
            <a:avLst/>
          </a:prstGeom>
        </p:spPr>
        <p:txBody>
          <a:bodyPr wrap="none" fromWordArt="1">
            <a:prstTxWarp prst="textPlain">
              <a:avLst>
                <a:gd name="adj" fmla="val 50000"/>
              </a:avLst>
            </a:prstTxWarp>
          </a:bodyPr>
          <a:lstStyle/>
          <a:p>
            <a:r>
              <a:rPr lang="en-PH"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I. FACTORS AFFECTING DRUG ABSORPTION</a:t>
            </a:r>
          </a:p>
        </p:txBody>
      </p:sp>
      <p:sp>
        <p:nvSpPr>
          <p:cNvPr id="3076" name="Text Box 6"/>
          <p:cNvSpPr txBox="1">
            <a:spLocks noChangeArrowheads="1"/>
          </p:cNvSpPr>
          <p:nvPr/>
        </p:nvSpPr>
        <p:spPr bwMode="auto">
          <a:xfrm>
            <a:off x="457200" y="2590800"/>
            <a:ext cx="413067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pitchFamily="34" charset="0"/>
              </a:defRPr>
            </a:lvl1pPr>
            <a:lvl2pPr marL="742950" indent="-285750">
              <a:defRPr i="1">
                <a:solidFill>
                  <a:schemeClr val="tx1"/>
                </a:solidFill>
                <a:latin typeface="Arial" pitchFamily="34" charset="0"/>
              </a:defRPr>
            </a:lvl2pPr>
            <a:lvl3pPr marL="1143000" indent="-228600">
              <a:defRPr i="1">
                <a:solidFill>
                  <a:schemeClr val="tx1"/>
                </a:solidFill>
                <a:latin typeface="Arial" pitchFamily="34" charset="0"/>
              </a:defRPr>
            </a:lvl3pPr>
            <a:lvl4pPr marL="1600200" indent="-228600">
              <a:defRPr i="1">
                <a:solidFill>
                  <a:schemeClr val="tx1"/>
                </a:solidFill>
                <a:latin typeface="Arial" pitchFamily="34" charset="0"/>
              </a:defRPr>
            </a:lvl4pPr>
            <a:lvl5pPr marL="2057400" indent="-228600">
              <a:defRPr i="1">
                <a:solidFill>
                  <a:schemeClr val="tx1"/>
                </a:solidFill>
                <a:latin typeface="Arial" pitchFamily="34" charset="0"/>
              </a:defRPr>
            </a:lvl5pPr>
            <a:lvl6pPr marL="2514600" indent="-228600" algn="ctr" eaLnBrk="0" fontAlgn="base" hangingPunct="0">
              <a:spcBef>
                <a:spcPct val="0"/>
              </a:spcBef>
              <a:spcAft>
                <a:spcPct val="0"/>
              </a:spcAft>
              <a:defRPr i="1">
                <a:solidFill>
                  <a:schemeClr val="tx1"/>
                </a:solidFill>
                <a:latin typeface="Arial" pitchFamily="34" charset="0"/>
              </a:defRPr>
            </a:lvl6pPr>
            <a:lvl7pPr marL="2971800" indent="-228600" algn="ctr" eaLnBrk="0" fontAlgn="base" hangingPunct="0">
              <a:spcBef>
                <a:spcPct val="0"/>
              </a:spcBef>
              <a:spcAft>
                <a:spcPct val="0"/>
              </a:spcAft>
              <a:defRPr i="1">
                <a:solidFill>
                  <a:schemeClr val="tx1"/>
                </a:solidFill>
                <a:latin typeface="Arial" pitchFamily="34" charset="0"/>
              </a:defRPr>
            </a:lvl7pPr>
            <a:lvl8pPr marL="3429000" indent="-228600" algn="ctr" eaLnBrk="0" fontAlgn="base" hangingPunct="0">
              <a:spcBef>
                <a:spcPct val="0"/>
              </a:spcBef>
              <a:spcAft>
                <a:spcPct val="0"/>
              </a:spcAft>
              <a:defRPr i="1">
                <a:solidFill>
                  <a:schemeClr val="tx1"/>
                </a:solidFill>
                <a:latin typeface="Arial" pitchFamily="34" charset="0"/>
              </a:defRPr>
            </a:lvl8pPr>
            <a:lvl9pPr marL="3886200" indent="-228600" algn="ctr" eaLnBrk="0" fontAlgn="base" hangingPunct="0">
              <a:spcBef>
                <a:spcPct val="0"/>
              </a:spcBef>
              <a:spcAft>
                <a:spcPct val="0"/>
              </a:spcAft>
              <a:defRPr i="1">
                <a:solidFill>
                  <a:schemeClr val="tx1"/>
                </a:solidFill>
                <a:latin typeface="Arial" pitchFamily="34" charset="0"/>
              </a:defRPr>
            </a:lvl9pPr>
          </a:lstStyle>
          <a:p>
            <a:r>
              <a:rPr lang="en-US" sz="2400" b="1" i="0">
                <a:solidFill>
                  <a:srgbClr val="FF0066"/>
                </a:solidFill>
              </a:rPr>
              <a:t>DISTRIBUTION</a:t>
            </a:r>
            <a:r>
              <a:rPr lang="en-US" sz="2400" b="1" i="0"/>
              <a:t> </a:t>
            </a:r>
          </a:p>
          <a:p>
            <a:r>
              <a:rPr lang="en-US" sz="2400" i="0">
                <a:solidFill>
                  <a:schemeClr val="folHlink"/>
                </a:solidFill>
              </a:rPr>
              <a:t>plasma-protein binding, volume of distribution, barriers (blood- brain and placental), obesity and receptor combination</a:t>
            </a:r>
          </a:p>
        </p:txBody>
      </p:sp>
      <p:sp>
        <p:nvSpPr>
          <p:cNvPr id="3077" name="Text Box 7"/>
          <p:cNvSpPr txBox="1">
            <a:spLocks noChangeArrowheads="1"/>
          </p:cNvSpPr>
          <p:nvPr/>
        </p:nvSpPr>
        <p:spPr bwMode="auto">
          <a:xfrm>
            <a:off x="5013325" y="2622550"/>
            <a:ext cx="41306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pitchFamily="34" charset="0"/>
              </a:defRPr>
            </a:lvl1pPr>
            <a:lvl2pPr marL="742950" indent="-285750">
              <a:defRPr i="1">
                <a:solidFill>
                  <a:schemeClr val="tx1"/>
                </a:solidFill>
                <a:latin typeface="Arial" pitchFamily="34" charset="0"/>
              </a:defRPr>
            </a:lvl2pPr>
            <a:lvl3pPr marL="1143000" indent="-228600">
              <a:defRPr i="1">
                <a:solidFill>
                  <a:schemeClr val="tx1"/>
                </a:solidFill>
                <a:latin typeface="Arial" pitchFamily="34" charset="0"/>
              </a:defRPr>
            </a:lvl3pPr>
            <a:lvl4pPr marL="1600200" indent="-228600">
              <a:defRPr i="1">
                <a:solidFill>
                  <a:schemeClr val="tx1"/>
                </a:solidFill>
                <a:latin typeface="Arial" pitchFamily="34" charset="0"/>
              </a:defRPr>
            </a:lvl4pPr>
            <a:lvl5pPr marL="2057400" indent="-228600">
              <a:defRPr i="1">
                <a:solidFill>
                  <a:schemeClr val="tx1"/>
                </a:solidFill>
                <a:latin typeface="Arial" pitchFamily="34" charset="0"/>
              </a:defRPr>
            </a:lvl5pPr>
            <a:lvl6pPr marL="2514600" indent="-228600" algn="ctr" eaLnBrk="0" fontAlgn="base" hangingPunct="0">
              <a:spcBef>
                <a:spcPct val="0"/>
              </a:spcBef>
              <a:spcAft>
                <a:spcPct val="0"/>
              </a:spcAft>
              <a:defRPr i="1">
                <a:solidFill>
                  <a:schemeClr val="tx1"/>
                </a:solidFill>
                <a:latin typeface="Arial" pitchFamily="34" charset="0"/>
              </a:defRPr>
            </a:lvl6pPr>
            <a:lvl7pPr marL="2971800" indent="-228600" algn="ctr" eaLnBrk="0" fontAlgn="base" hangingPunct="0">
              <a:spcBef>
                <a:spcPct val="0"/>
              </a:spcBef>
              <a:spcAft>
                <a:spcPct val="0"/>
              </a:spcAft>
              <a:defRPr i="1">
                <a:solidFill>
                  <a:schemeClr val="tx1"/>
                </a:solidFill>
                <a:latin typeface="Arial" pitchFamily="34" charset="0"/>
              </a:defRPr>
            </a:lvl7pPr>
            <a:lvl8pPr marL="3429000" indent="-228600" algn="ctr" eaLnBrk="0" fontAlgn="base" hangingPunct="0">
              <a:spcBef>
                <a:spcPct val="0"/>
              </a:spcBef>
              <a:spcAft>
                <a:spcPct val="0"/>
              </a:spcAft>
              <a:defRPr i="1">
                <a:solidFill>
                  <a:schemeClr val="tx1"/>
                </a:solidFill>
                <a:latin typeface="Arial" pitchFamily="34" charset="0"/>
              </a:defRPr>
            </a:lvl8pPr>
            <a:lvl9pPr marL="3886200" indent="-228600" algn="ctr" eaLnBrk="0" fontAlgn="base" hangingPunct="0">
              <a:spcBef>
                <a:spcPct val="0"/>
              </a:spcBef>
              <a:spcAft>
                <a:spcPct val="0"/>
              </a:spcAft>
              <a:defRPr i="1">
                <a:solidFill>
                  <a:schemeClr val="tx1"/>
                </a:solidFill>
                <a:latin typeface="Arial" pitchFamily="34" charset="0"/>
              </a:defRPr>
            </a:lvl9pPr>
          </a:lstStyle>
          <a:p>
            <a:r>
              <a:rPr lang="en-US" sz="2400" b="1" i="0">
                <a:solidFill>
                  <a:srgbClr val="FF0066"/>
                </a:solidFill>
              </a:rPr>
              <a:t>METABOLISM</a:t>
            </a:r>
          </a:p>
          <a:p>
            <a:r>
              <a:rPr lang="en-US" sz="2400" i="0">
                <a:solidFill>
                  <a:schemeClr val="folHlink"/>
                </a:solidFill>
              </a:rPr>
              <a:t>oral medicines, age, nutrition and hormones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WordArt 4"/>
          <p:cNvSpPr>
            <a:spLocks noChangeArrowheads="1" noChangeShapeType="1" noTextEdit="1"/>
          </p:cNvSpPr>
          <p:nvPr/>
        </p:nvSpPr>
        <p:spPr bwMode="auto">
          <a:xfrm>
            <a:off x="990600" y="152400"/>
            <a:ext cx="7391400" cy="6096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defRPr/>
            </a:pPr>
            <a:r>
              <a:rPr lang="en-US" sz="3600" kern="10">
                <a:ln w="9525">
                  <a:round/>
                  <a:headEnd/>
                  <a:tailEnd/>
                </a:ln>
                <a:gradFill rotWithShape="1">
                  <a:gsLst>
                    <a:gs pos="0">
                      <a:srgbClr val="0000FF"/>
                    </a:gs>
                    <a:gs pos="50000">
                      <a:schemeClr val="tx1"/>
                    </a:gs>
                    <a:gs pos="100000">
                      <a:srgbClr val="0000FF"/>
                    </a:gs>
                  </a:gsLst>
                  <a:lin ang="5400000" scaled="1"/>
                </a:gradFill>
                <a:latin typeface="Chiller"/>
              </a:rPr>
              <a:t>                 </a:t>
            </a:r>
          </a:p>
        </p:txBody>
      </p:sp>
      <p:sp>
        <p:nvSpPr>
          <p:cNvPr id="12291" name="Rectangle 5"/>
          <p:cNvSpPr>
            <a:spLocks noChangeArrowheads="1"/>
          </p:cNvSpPr>
          <p:nvPr/>
        </p:nvSpPr>
        <p:spPr bwMode="auto">
          <a:xfrm>
            <a:off x="304800" y="762000"/>
            <a:ext cx="8686800" cy="594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2800" i="0">
                <a:latin typeface="Georgia" pitchFamily="18" charset="0"/>
              </a:rPr>
              <a:t>	</a:t>
            </a:r>
            <a:r>
              <a:rPr lang="en-US" sz="2800" i="0">
                <a:solidFill>
                  <a:schemeClr val="hlink"/>
                </a:solidFill>
                <a:latin typeface="Georgia" pitchFamily="18" charset="0"/>
              </a:rPr>
              <a:t>Even if you are extremely careful, you may make an error when administering a medication. It is imperative that you report the error to the physician and that intervention measures start immediately. The error and all corrective actions must be documented thoroughly on the patient’s chart. An incident report must be completed for the error and filed in the patient’s chart as verification that all possible precautions were taken for the patient.</a:t>
            </a:r>
          </a:p>
          <a:p>
            <a:pPr algn="l"/>
            <a:endParaRPr lang="en-US" sz="2000" i="0">
              <a:solidFill>
                <a:schemeClr val="hlink"/>
              </a:solidFill>
              <a:latin typeface="Georgia" pitchFamily="18" charset="0"/>
            </a:endParaRPr>
          </a:p>
          <a:p>
            <a:pPr algn="l"/>
            <a:r>
              <a:rPr lang="en-US" sz="2800" i="0">
                <a:latin typeface="Curlz MT" pitchFamily="82" charset="0"/>
              </a:rPr>
              <a:t>	</a:t>
            </a:r>
            <a:r>
              <a:rPr lang="en-US" sz="2800" i="0">
                <a:solidFill>
                  <a:srgbClr val="FF9900"/>
                </a:solidFill>
                <a:latin typeface="Georgia" pitchFamily="18" charset="0"/>
              </a:rPr>
              <a:t>Errors made in charting medications must be corrected using a standard procedure. If you discover a charting error, mark it with one line. Then mark the correction above the error and sign it.</a:t>
            </a:r>
          </a:p>
        </p:txBody>
      </p:sp>
      <p:sp>
        <p:nvSpPr>
          <p:cNvPr id="12292" name="AutoShape 6"/>
          <p:cNvSpPr>
            <a:spLocks noChangeArrowheads="1"/>
          </p:cNvSpPr>
          <p:nvPr/>
        </p:nvSpPr>
        <p:spPr bwMode="auto">
          <a:xfrm>
            <a:off x="685800" y="838200"/>
            <a:ext cx="533400" cy="457200"/>
          </a:xfrm>
          <a:prstGeom prst="smileyFace">
            <a:avLst>
              <a:gd name="adj" fmla="val 4653"/>
            </a:avLst>
          </a:prstGeom>
          <a:solidFill>
            <a:srgbClr val="FFFF00"/>
          </a:solidFill>
          <a:ln w="9525">
            <a:solidFill>
              <a:schemeClr val="bg1"/>
            </a:solidFill>
            <a:round/>
            <a:headEnd/>
            <a:tailEnd/>
          </a:ln>
        </p:spPr>
        <p:txBody>
          <a:bodyPr wrap="none" anchor="ctr"/>
          <a:lstStyle/>
          <a:p>
            <a:endParaRPr lang="en-US">
              <a:latin typeface="Arial" pitchFamily="34" charset="0"/>
            </a:endParaRPr>
          </a:p>
        </p:txBody>
      </p:sp>
      <p:sp>
        <p:nvSpPr>
          <p:cNvPr id="12293" name="AutoShape 8"/>
          <p:cNvSpPr>
            <a:spLocks noChangeArrowheads="1"/>
          </p:cNvSpPr>
          <p:nvPr/>
        </p:nvSpPr>
        <p:spPr bwMode="auto">
          <a:xfrm>
            <a:off x="685800" y="4953000"/>
            <a:ext cx="533400" cy="457200"/>
          </a:xfrm>
          <a:prstGeom prst="smileyFace">
            <a:avLst>
              <a:gd name="adj" fmla="val 4653"/>
            </a:avLst>
          </a:prstGeom>
          <a:solidFill>
            <a:srgbClr val="FFFF00"/>
          </a:solidFill>
          <a:ln w="9525">
            <a:solidFill>
              <a:schemeClr val="bg1"/>
            </a:solidFill>
            <a:round/>
            <a:headEnd/>
            <a:tailEnd/>
          </a:ln>
        </p:spPr>
        <p:txBody>
          <a:bodyPr wrap="none" anchor="ctr"/>
          <a:lstStyle/>
          <a:p>
            <a:endParaRPr lang="en-US">
              <a:latin typeface="Arial"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p:cNvSpPr>
            <a:spLocks noChangeArrowheads="1"/>
          </p:cNvSpPr>
          <p:nvPr/>
        </p:nvSpPr>
        <p:spPr bwMode="auto">
          <a:xfrm>
            <a:off x="152400" y="1192213"/>
            <a:ext cx="8991600"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r>
              <a:rPr lang="en-US" sz="3200" b="1" i="0">
                <a:solidFill>
                  <a:srgbClr val="00FF00"/>
                </a:solidFill>
                <a:latin typeface="Arial" pitchFamily="34" charset="0"/>
              </a:rPr>
              <a:t>CODE:</a:t>
            </a:r>
            <a:r>
              <a:rPr lang="en-US" sz="3200" b="1" i="0">
                <a:solidFill>
                  <a:srgbClr val="FF0066"/>
                </a:solidFill>
                <a:latin typeface="Arial" pitchFamily="34" charset="0"/>
              </a:rPr>
              <a:t> PARIN, RIN</a:t>
            </a:r>
          </a:p>
          <a:p>
            <a:pPr indent="457200"/>
            <a:r>
              <a:rPr lang="en-US" sz="3200" b="1" i="0">
                <a:latin typeface="Arial" pitchFamily="34" charset="0"/>
              </a:rPr>
              <a:t> </a:t>
            </a:r>
            <a:endParaRPr lang="en-US" sz="3200" i="0">
              <a:latin typeface="Arial" pitchFamily="34" charset="0"/>
            </a:endParaRPr>
          </a:p>
          <a:p>
            <a:pPr indent="457200" algn="l"/>
            <a:r>
              <a:rPr lang="en-US" sz="3200" b="1" i="0">
                <a:solidFill>
                  <a:srgbClr val="FF0066"/>
                </a:solidFill>
                <a:latin typeface="Arial" pitchFamily="34" charset="0"/>
              </a:rPr>
              <a:t>Indication:</a:t>
            </a:r>
            <a:r>
              <a:rPr lang="en-US" sz="3200" b="1" i="0">
                <a:solidFill>
                  <a:srgbClr val="FF9900"/>
                </a:solidFill>
                <a:latin typeface="Arial" pitchFamily="34" charset="0"/>
              </a:rPr>
              <a:t> to prevent clot formation. Used in MI, cardiac catheterization, pulmonary embolism.</a:t>
            </a:r>
          </a:p>
          <a:p>
            <a:pPr indent="457200" algn="l"/>
            <a:endParaRPr lang="en-US" sz="3200" i="0">
              <a:solidFill>
                <a:srgbClr val="FF9900"/>
              </a:solidFill>
              <a:latin typeface="Arial" pitchFamily="34" charset="0"/>
            </a:endParaRPr>
          </a:p>
          <a:p>
            <a:pPr indent="457200" algn="l"/>
            <a:r>
              <a:rPr lang="en-US" sz="3200" b="1" i="0">
                <a:solidFill>
                  <a:srgbClr val="FF9900"/>
                </a:solidFill>
                <a:latin typeface="Arial" pitchFamily="34" charset="0"/>
              </a:rPr>
              <a:t>Warf</a:t>
            </a:r>
            <a:r>
              <a:rPr lang="en-US" sz="3200" b="1" i="0">
                <a:solidFill>
                  <a:srgbClr val="FF0066"/>
                </a:solidFill>
                <a:latin typeface="Arial" pitchFamily="34" charset="0"/>
              </a:rPr>
              <a:t>arin</a:t>
            </a:r>
            <a:r>
              <a:rPr lang="en-US" sz="3200" b="1" i="0">
                <a:solidFill>
                  <a:srgbClr val="FF9900"/>
                </a:solidFill>
                <a:latin typeface="Arial" pitchFamily="34" charset="0"/>
              </a:rPr>
              <a:t> (Coumadin)</a:t>
            </a:r>
            <a:endParaRPr lang="en-US" sz="3200" i="0">
              <a:solidFill>
                <a:srgbClr val="FF9900"/>
              </a:solidFill>
              <a:latin typeface="Arial" pitchFamily="34" charset="0"/>
            </a:endParaRPr>
          </a:p>
          <a:p>
            <a:pPr indent="457200" algn="l"/>
            <a:r>
              <a:rPr lang="en-US" sz="3200" b="1" i="0">
                <a:solidFill>
                  <a:srgbClr val="FF9900"/>
                </a:solidFill>
                <a:latin typeface="Arial" pitchFamily="34" charset="0"/>
              </a:rPr>
              <a:t>He</a:t>
            </a:r>
            <a:r>
              <a:rPr lang="en-US" sz="3200" b="1" i="0">
                <a:solidFill>
                  <a:srgbClr val="FF0066"/>
                </a:solidFill>
                <a:latin typeface="Arial" pitchFamily="34" charset="0"/>
              </a:rPr>
              <a:t>parin</a:t>
            </a:r>
            <a:r>
              <a:rPr lang="en-US" sz="3200" b="1" i="0">
                <a:solidFill>
                  <a:srgbClr val="FF9900"/>
                </a:solidFill>
                <a:latin typeface="Arial" pitchFamily="34" charset="0"/>
              </a:rPr>
              <a:t> , Enoxa</a:t>
            </a:r>
            <a:r>
              <a:rPr lang="en-US" sz="3200" b="1" i="0">
                <a:solidFill>
                  <a:srgbClr val="FF0066"/>
                </a:solidFill>
                <a:latin typeface="Arial" pitchFamily="34" charset="0"/>
              </a:rPr>
              <a:t>parin (Lovenox),</a:t>
            </a:r>
            <a:r>
              <a:rPr lang="en-US" sz="3200" b="1" i="0">
                <a:solidFill>
                  <a:srgbClr val="FF9900"/>
                </a:solidFill>
                <a:latin typeface="Arial" pitchFamily="34" charset="0"/>
              </a:rPr>
              <a:t> Arde</a:t>
            </a:r>
            <a:r>
              <a:rPr lang="en-US" sz="3200" b="1" i="0">
                <a:solidFill>
                  <a:srgbClr val="FF0066"/>
                </a:solidFill>
                <a:latin typeface="Arial" pitchFamily="34" charset="0"/>
              </a:rPr>
              <a:t>parin</a:t>
            </a:r>
            <a:r>
              <a:rPr lang="en-US" sz="3200" b="1" i="0">
                <a:solidFill>
                  <a:srgbClr val="FF9900"/>
                </a:solidFill>
                <a:latin typeface="Arial" pitchFamily="34" charset="0"/>
              </a:rPr>
              <a:t>, Dalte</a:t>
            </a:r>
            <a:r>
              <a:rPr lang="en-US" sz="3200" b="1" i="0">
                <a:solidFill>
                  <a:srgbClr val="FF0066"/>
                </a:solidFill>
                <a:latin typeface="Arial" pitchFamily="34" charset="0"/>
              </a:rPr>
              <a:t>parin</a:t>
            </a:r>
          </a:p>
        </p:txBody>
      </p:sp>
      <p:sp>
        <p:nvSpPr>
          <p:cNvPr id="87043" name="Rectangle 6"/>
          <p:cNvSpPr>
            <a:spLocks noChangeArrowheads="1"/>
          </p:cNvSpPr>
          <p:nvPr/>
        </p:nvSpPr>
        <p:spPr bwMode="auto">
          <a:xfrm>
            <a:off x="2517775" y="314325"/>
            <a:ext cx="36988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500" b="1" i="0">
                <a:solidFill>
                  <a:srgbClr val="00FF00"/>
                </a:solidFill>
              </a:rPr>
              <a:t>ANTICOAGULANTS</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solidFill>
                  <a:srgbClr val="FF3399"/>
                </a:solidFill>
                <a:effectLst/>
                <a:latin typeface="Bradley Hand ITC" pitchFamily="66" charset="0"/>
              </a:rPr>
              <a:t>4 MAJOR INTERVENTIONS</a:t>
            </a:r>
            <a:r>
              <a:rPr lang="en-US" smtClean="0">
                <a:effectLst/>
              </a:rPr>
              <a:t> </a:t>
            </a:r>
          </a:p>
        </p:txBody>
      </p:sp>
      <p:sp>
        <p:nvSpPr>
          <p:cNvPr id="139267" name="Rectangle 3"/>
          <p:cNvSpPr>
            <a:spLocks noGrp="1" noChangeArrowheads="1"/>
          </p:cNvSpPr>
          <p:nvPr>
            <p:ph type="body" idx="1"/>
          </p:nvPr>
        </p:nvSpPr>
        <p:spPr>
          <a:xfrm>
            <a:off x="228600" y="1600200"/>
            <a:ext cx="8686800" cy="502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en-US" smtClean="0">
                <a:effectLst/>
              </a:rPr>
              <a:t>		- heck VS, platelet count, PT</a:t>
            </a:r>
          </a:p>
          <a:p>
            <a:pPr>
              <a:buFont typeface="Wingdings" pitchFamily="2" charset="2"/>
              <a:buNone/>
            </a:pPr>
            <a:endParaRPr lang="en-US" smtClean="0">
              <a:effectLst/>
            </a:endParaRPr>
          </a:p>
          <a:p>
            <a:pPr>
              <a:buFont typeface="Wingdings" pitchFamily="2" charset="2"/>
              <a:buNone/>
            </a:pPr>
            <a:r>
              <a:rPr lang="en-US" smtClean="0">
                <a:effectLst/>
              </a:rPr>
              <a:t>		- bserve for bleeding</a:t>
            </a:r>
          </a:p>
          <a:p>
            <a:pPr>
              <a:buFont typeface="Wingdings" pitchFamily="2" charset="2"/>
              <a:buNone/>
            </a:pPr>
            <a:endParaRPr lang="en-US" smtClean="0">
              <a:effectLst/>
            </a:endParaRPr>
          </a:p>
          <a:p>
            <a:pPr>
              <a:buFont typeface="Wingdings" pitchFamily="2" charset="2"/>
              <a:buNone/>
            </a:pPr>
            <a:r>
              <a:rPr lang="en-US" smtClean="0">
                <a:effectLst/>
              </a:rPr>
              <a:t>		- eview bleeding protocol ( i.e., electric 	razors, soft toothbrushes, etc.)</a:t>
            </a:r>
          </a:p>
          <a:p>
            <a:pPr>
              <a:buFont typeface="Wingdings" pitchFamily="2" charset="2"/>
              <a:buNone/>
            </a:pPr>
            <a:endParaRPr lang="en-US" smtClean="0">
              <a:effectLst/>
            </a:endParaRPr>
          </a:p>
          <a:p>
            <a:pPr>
              <a:buFont typeface="Wingdings" pitchFamily="2" charset="2"/>
              <a:buNone/>
            </a:pPr>
            <a:r>
              <a:rPr lang="en-US" smtClean="0">
                <a:effectLst/>
              </a:rPr>
              <a:t>		- void ASA may use acetaminophen</a:t>
            </a:r>
          </a:p>
        </p:txBody>
      </p:sp>
      <p:sp>
        <p:nvSpPr>
          <p:cNvPr id="139268" name="WordArt 4"/>
          <p:cNvSpPr>
            <a:spLocks noChangeArrowheads="1" noChangeShapeType="1" noTextEdit="1"/>
          </p:cNvSpPr>
          <p:nvPr/>
        </p:nvSpPr>
        <p:spPr bwMode="auto">
          <a:xfrm>
            <a:off x="381000" y="1600200"/>
            <a:ext cx="457200" cy="762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C</a:t>
            </a:r>
          </a:p>
        </p:txBody>
      </p:sp>
      <p:sp>
        <p:nvSpPr>
          <p:cNvPr id="139269" name="WordArt 5"/>
          <p:cNvSpPr>
            <a:spLocks noChangeArrowheads="1" noChangeShapeType="1" noTextEdit="1"/>
          </p:cNvSpPr>
          <p:nvPr/>
        </p:nvSpPr>
        <p:spPr bwMode="auto">
          <a:xfrm>
            <a:off x="381000" y="2743200"/>
            <a:ext cx="381000" cy="762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O</a:t>
            </a:r>
          </a:p>
        </p:txBody>
      </p:sp>
      <p:sp>
        <p:nvSpPr>
          <p:cNvPr id="139270" name="WordArt 6"/>
          <p:cNvSpPr>
            <a:spLocks noChangeArrowheads="1" noChangeShapeType="1" noTextEdit="1"/>
          </p:cNvSpPr>
          <p:nvPr/>
        </p:nvSpPr>
        <p:spPr bwMode="auto">
          <a:xfrm>
            <a:off x="304800" y="4114800"/>
            <a:ext cx="457200" cy="8382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R</a:t>
            </a:r>
          </a:p>
        </p:txBody>
      </p:sp>
      <p:sp>
        <p:nvSpPr>
          <p:cNvPr id="139271" name="WordArt 7"/>
          <p:cNvSpPr>
            <a:spLocks noChangeArrowheads="1" noChangeShapeType="1" noTextEdit="1"/>
          </p:cNvSpPr>
          <p:nvPr/>
        </p:nvSpPr>
        <p:spPr bwMode="auto">
          <a:xfrm>
            <a:off x="381000" y="5562600"/>
            <a:ext cx="381000" cy="762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A</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0849" name="Group 145"/>
          <p:cNvGraphicFramePr>
            <a:graphicFrameLocks noGrp="1"/>
          </p:cNvGraphicFramePr>
          <p:nvPr>
            <p:ph/>
          </p:nvPr>
        </p:nvGraphicFramePr>
        <p:xfrm>
          <a:off x="228600" y="1524000"/>
          <a:ext cx="8686800" cy="4718050"/>
        </p:xfrm>
        <a:graphic>
          <a:graphicData uri="http://schemas.openxmlformats.org/drawingml/2006/table">
            <a:tbl>
              <a:tblPr/>
              <a:tblGrid>
                <a:gridCol w="3179763"/>
                <a:gridCol w="1835150"/>
                <a:gridCol w="3671887"/>
              </a:tblGrid>
              <a:tr h="4841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Heparin</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Coumadin</a:t>
                      </a:r>
                      <a:endParaRPr kumimoji="0" lang="en-US" sz="20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633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Onset of Action:</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Tahoma" pitchFamily="34" charset="0"/>
                          <a:ea typeface="Times New Roman" pitchFamily="18" charset="0"/>
                          <a:cs typeface="Tahoma" pitchFamily="34" charset="0"/>
                        </a:rPr>
                        <a:t>Immediate</a:t>
                      </a:r>
                      <a:endParaRPr kumimoji="0" lang="en-US" sz="2000" b="0" i="0" u="none" strike="noStrike" cap="none" normalizeH="0" baseline="0" smtClean="0">
                        <a:ln>
                          <a:noFill/>
                        </a:ln>
                        <a:solidFill>
                          <a:schemeClr val="bg2"/>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Tahoma" pitchFamily="34" charset="0"/>
                          <a:ea typeface="Times New Roman" pitchFamily="18" charset="0"/>
                          <a:cs typeface="Tahoma" pitchFamily="34" charset="0"/>
                        </a:rPr>
                        <a:t>Slow (24-48hrs)</a:t>
                      </a:r>
                      <a:endParaRPr kumimoji="0" lang="en-US" sz="2000" b="0" i="0" u="none" strike="noStrike" cap="none" normalizeH="0" baseline="0" smtClean="0">
                        <a:ln>
                          <a:noFill/>
                        </a:ln>
                        <a:solidFill>
                          <a:schemeClr val="bg2"/>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207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66"/>
                          </a:solidFill>
                          <a:effectLst/>
                          <a:latin typeface="Tahoma" pitchFamily="34" charset="0"/>
                          <a:ea typeface="Times New Roman" pitchFamily="18" charset="0"/>
                          <a:cs typeface="Tahoma" pitchFamily="34" charset="0"/>
                        </a:rPr>
                        <a:t>Route of Administration:</a:t>
                      </a:r>
                      <a:endParaRPr kumimoji="0" lang="en-US" sz="2000" b="0" i="0" u="none" strike="noStrike" cap="none" normalizeH="0" baseline="0" smtClean="0">
                        <a:ln>
                          <a:noFill/>
                        </a:ln>
                        <a:solidFill>
                          <a:srgbClr val="FF0066"/>
                        </a:solidFill>
                        <a:effectLst/>
                        <a:latin typeface="Times New Roman"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0066"/>
                          </a:solidFill>
                          <a:effectLst/>
                          <a:latin typeface="Tahoma" pitchFamily="34" charset="0"/>
                          <a:ea typeface="Times New Roman" pitchFamily="18" charset="0"/>
                          <a:cs typeface="Tahoma" pitchFamily="34" charset="0"/>
                        </a:rPr>
                        <a:t>Parenteral</a:t>
                      </a:r>
                      <a:endParaRPr kumimoji="0" lang="en-US" sz="2000" b="0" i="0" u="none" strike="noStrike" cap="none" normalizeH="0" baseline="0" smtClean="0">
                        <a:ln>
                          <a:noFill/>
                        </a:ln>
                        <a:solidFill>
                          <a:srgbClr val="FF0066"/>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0066"/>
                          </a:solidFill>
                          <a:effectLst/>
                          <a:latin typeface="Tahoma" pitchFamily="34" charset="0"/>
                          <a:ea typeface="Times New Roman" pitchFamily="18" charset="0"/>
                          <a:cs typeface="Tahoma" pitchFamily="34" charset="0"/>
                        </a:rPr>
                        <a:t>Oral</a:t>
                      </a:r>
                      <a:endParaRPr kumimoji="0" lang="en-US" sz="2000" b="0" i="0" u="none" strike="noStrike" cap="none" normalizeH="0" baseline="0" smtClean="0">
                        <a:ln>
                          <a:noFill/>
                        </a:ln>
                        <a:solidFill>
                          <a:srgbClr val="FF0066"/>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159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66"/>
                          </a:solidFill>
                          <a:effectLst/>
                          <a:latin typeface="Tahoma" pitchFamily="34" charset="0"/>
                          <a:ea typeface="Times New Roman" pitchFamily="18" charset="0"/>
                          <a:cs typeface="Tahoma" pitchFamily="34" charset="0"/>
                        </a:rPr>
                        <a:t>Duration of Action:</a:t>
                      </a:r>
                      <a:endParaRPr kumimoji="0" lang="en-US" sz="2000" b="0" i="0" u="none" strike="noStrike" cap="none" normalizeH="0" baseline="0" smtClean="0">
                        <a:ln>
                          <a:noFill/>
                        </a:ln>
                        <a:solidFill>
                          <a:srgbClr val="FF0066"/>
                        </a:solidFill>
                        <a:effectLst/>
                        <a:latin typeface="Times New Roman"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0066"/>
                          </a:solidFill>
                          <a:effectLst/>
                          <a:latin typeface="Tahoma" pitchFamily="34" charset="0"/>
                          <a:ea typeface="Times New Roman" pitchFamily="18" charset="0"/>
                          <a:cs typeface="Tahoma" pitchFamily="34" charset="0"/>
                        </a:rPr>
                        <a:t>Short (&lt;4hrs)</a:t>
                      </a:r>
                      <a:endParaRPr kumimoji="0" lang="en-US" sz="2000" b="0" i="0" u="none" strike="noStrike" cap="none" normalizeH="0" baseline="0" smtClean="0">
                        <a:ln>
                          <a:noFill/>
                        </a:ln>
                        <a:solidFill>
                          <a:srgbClr val="FF0066"/>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0066"/>
                          </a:solidFill>
                          <a:effectLst/>
                          <a:latin typeface="Tahoma" pitchFamily="34" charset="0"/>
                          <a:ea typeface="Times New Roman" pitchFamily="18" charset="0"/>
                          <a:cs typeface="Tahoma" pitchFamily="34" charset="0"/>
                        </a:rPr>
                        <a:t>Long (approximately 2-5 days)</a:t>
                      </a:r>
                      <a:endParaRPr kumimoji="0" lang="en-US" sz="2000" b="0" i="0" u="none" strike="noStrike" cap="none" normalizeH="0" baseline="0" smtClean="0">
                        <a:ln>
                          <a:noFill/>
                        </a:ln>
                        <a:solidFill>
                          <a:srgbClr val="FF0066"/>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223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66"/>
                          </a:solidFill>
                          <a:effectLst/>
                          <a:latin typeface="Tahoma" pitchFamily="34" charset="0"/>
                          <a:ea typeface="Times New Roman" pitchFamily="18" charset="0"/>
                          <a:cs typeface="Tahoma" pitchFamily="34" charset="0"/>
                        </a:rPr>
                        <a:t>Lab Test:</a:t>
                      </a:r>
                      <a:endParaRPr kumimoji="0" lang="en-US" sz="2000" b="0" i="0" u="none" strike="noStrike" cap="none" normalizeH="0" baseline="0" smtClean="0">
                        <a:ln>
                          <a:noFill/>
                        </a:ln>
                        <a:solidFill>
                          <a:srgbClr val="FF0066"/>
                        </a:solidFill>
                        <a:effectLst/>
                        <a:latin typeface="Times New Roman"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0066"/>
                          </a:solidFill>
                          <a:effectLst/>
                          <a:latin typeface="Tahoma" pitchFamily="34" charset="0"/>
                          <a:ea typeface="Times New Roman" pitchFamily="18" charset="0"/>
                          <a:cs typeface="Tahoma" pitchFamily="34" charset="0"/>
                        </a:rPr>
                        <a:t>PTT or APTT</a:t>
                      </a:r>
                      <a:endParaRPr kumimoji="0" lang="en-US" sz="2000" b="0" i="0" u="none" strike="noStrike" cap="none" normalizeH="0" baseline="0" smtClean="0">
                        <a:ln>
                          <a:noFill/>
                        </a:ln>
                        <a:solidFill>
                          <a:srgbClr val="FF0066"/>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0066"/>
                          </a:solidFill>
                          <a:effectLst/>
                          <a:latin typeface="Tahoma" pitchFamily="34" charset="0"/>
                          <a:ea typeface="Times New Roman" pitchFamily="18" charset="0"/>
                          <a:cs typeface="Tahoma" pitchFamily="34" charset="0"/>
                        </a:rPr>
                        <a:t>PT</a:t>
                      </a:r>
                      <a:endParaRPr kumimoji="0" lang="en-US" sz="2000" b="0" i="0" u="none" strike="noStrike" cap="none" normalizeH="0" baseline="0" smtClean="0">
                        <a:ln>
                          <a:noFill/>
                        </a:ln>
                        <a:solidFill>
                          <a:srgbClr val="FF0066"/>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207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66"/>
                          </a:solidFill>
                          <a:effectLst/>
                          <a:latin typeface="Tahoma" pitchFamily="34" charset="0"/>
                          <a:ea typeface="Times New Roman" pitchFamily="18" charset="0"/>
                          <a:cs typeface="Tahoma" pitchFamily="34" charset="0"/>
                        </a:rPr>
                        <a:t>Antidote:</a:t>
                      </a:r>
                      <a:endParaRPr kumimoji="0" lang="en-US" sz="2000" b="0" i="0" u="none" strike="noStrike" cap="none" normalizeH="0" baseline="0" smtClean="0">
                        <a:ln>
                          <a:noFill/>
                        </a:ln>
                        <a:solidFill>
                          <a:srgbClr val="FF0066"/>
                        </a:solidFill>
                        <a:effectLst/>
                        <a:latin typeface="Times New Roman"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0066"/>
                          </a:solidFill>
                          <a:effectLst/>
                          <a:latin typeface="Tahoma" pitchFamily="34" charset="0"/>
                          <a:ea typeface="Times New Roman" pitchFamily="18" charset="0"/>
                          <a:cs typeface="Tahoma" pitchFamily="34" charset="0"/>
                        </a:rPr>
                        <a:t>Protamine SO</a:t>
                      </a:r>
                      <a:r>
                        <a:rPr kumimoji="0" lang="en-US" sz="2000" b="0" i="0" u="none" strike="noStrike" cap="none" normalizeH="0" baseline="-30000" smtClean="0">
                          <a:ln>
                            <a:noFill/>
                          </a:ln>
                          <a:solidFill>
                            <a:srgbClr val="FF0066"/>
                          </a:solidFill>
                          <a:effectLst/>
                          <a:latin typeface="Tahoma" pitchFamily="34" charset="0"/>
                          <a:ea typeface="Times New Roman" pitchFamily="18" charset="0"/>
                          <a:cs typeface="Tahoma" pitchFamily="34" charset="0"/>
                        </a:rPr>
                        <a:t>4</a:t>
                      </a:r>
                      <a:endParaRPr kumimoji="0" lang="en-US" sz="2000" b="0" i="0" u="none" strike="noStrike" cap="none" normalizeH="0" baseline="0" smtClean="0">
                        <a:ln>
                          <a:noFill/>
                        </a:ln>
                        <a:solidFill>
                          <a:srgbClr val="FF0066"/>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0066"/>
                          </a:solidFill>
                          <a:effectLst/>
                          <a:latin typeface="Tahoma" pitchFamily="34" charset="0"/>
                          <a:ea typeface="Times New Roman" pitchFamily="18" charset="0"/>
                          <a:cs typeface="Tahoma" pitchFamily="34" charset="0"/>
                        </a:rPr>
                        <a:t>Vitamin K or aquamephyton</a:t>
                      </a:r>
                      <a:endParaRPr kumimoji="0" lang="en-US" sz="2000" b="0" i="0" u="none" strike="noStrike" cap="none" normalizeH="0" baseline="0" smtClean="0">
                        <a:ln>
                          <a:noFill/>
                        </a:ln>
                        <a:solidFill>
                          <a:srgbClr val="FF0066"/>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207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Cost</a:t>
                      </a:r>
                      <a:endParaRPr kumimoji="0" lang="en-US" sz="20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Tahoma" pitchFamily="34" charset="0"/>
                          <a:ea typeface="Times New Roman" pitchFamily="18" charset="0"/>
                          <a:cs typeface="Tahoma" pitchFamily="34" charset="0"/>
                        </a:rPr>
                        <a:t>Expensive</a:t>
                      </a:r>
                      <a:endParaRPr kumimoji="0" lang="en-US" sz="2000" b="0" i="0" u="none" strike="noStrike" cap="none" normalizeH="0" baseline="0" smtClean="0">
                        <a:ln>
                          <a:noFill/>
                        </a:ln>
                        <a:solidFill>
                          <a:schemeClr val="bg2"/>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Tahoma" pitchFamily="34" charset="0"/>
                          <a:ea typeface="Times New Roman" pitchFamily="18" charset="0"/>
                          <a:cs typeface="Tahoma" pitchFamily="34" charset="0"/>
                        </a:rPr>
                        <a:t>Inexpensive</a:t>
                      </a:r>
                      <a:endParaRPr kumimoji="0" lang="en-US" sz="2000" b="0" i="0" u="none" strike="noStrike" cap="none" normalizeH="0" baseline="0" smtClean="0">
                        <a:ln>
                          <a:noFill/>
                        </a:ln>
                        <a:solidFill>
                          <a:schemeClr val="bg2"/>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200850" name="Rectangle 146"/>
          <p:cNvSpPr>
            <a:spLocks noChangeArrowheads="1"/>
          </p:cNvSpPr>
          <p:nvPr/>
        </p:nvSpPr>
        <p:spPr bwMode="auto">
          <a:xfrm>
            <a:off x="565150" y="212725"/>
            <a:ext cx="7969250" cy="1006475"/>
          </a:xfrm>
          <a:prstGeom prst="rect">
            <a:avLst/>
          </a:prstGeom>
          <a:noFill/>
          <a:ln w="9525">
            <a:noFill/>
            <a:miter lim="800000"/>
            <a:headEnd/>
            <a:tailEnd/>
          </a:ln>
          <a:effectLst/>
        </p:spPr>
        <p:txBody>
          <a:bodyPr wrap="none" anchor="ctr">
            <a:spAutoFit/>
          </a:bodyPr>
          <a:lstStyle/>
          <a:p>
            <a:pPr eaLnBrk="1" hangingPunct="1">
              <a:defRPr/>
            </a:pPr>
            <a:r>
              <a:rPr lang="en-US" sz="3000" b="1" i="0">
                <a:effectLst>
                  <a:outerShdw blurRad="38100" dist="38100" dir="2700000" algn="tl">
                    <a:srgbClr val="010199"/>
                  </a:outerShdw>
                </a:effectLst>
                <a:latin typeface="Times New Roman" pitchFamily="18" charset="0"/>
              </a:rPr>
              <a:t>COMPARISON OF CHARACTERISTICS OF </a:t>
            </a:r>
          </a:p>
          <a:p>
            <a:pPr eaLnBrk="1" hangingPunct="1">
              <a:defRPr/>
            </a:pPr>
            <a:r>
              <a:rPr lang="en-US" sz="3000" b="1" i="0">
                <a:effectLst>
                  <a:outerShdw blurRad="38100" dist="38100" dir="2700000" algn="tl">
                    <a:srgbClr val="010199"/>
                  </a:outerShdw>
                </a:effectLst>
                <a:latin typeface="Times New Roman" pitchFamily="18" charset="0"/>
              </a:rPr>
              <a:t>ANTICOAGULANT DRUGS</a:t>
            </a:r>
            <a:r>
              <a:rPr lang="en-US">
                <a:latin typeface="Times New Roman" pitchFamily="18" charset="0"/>
              </a:rPr>
              <a:t>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109" name="Group 21"/>
          <p:cNvGraphicFramePr>
            <a:graphicFrameLocks noGrp="1"/>
          </p:cNvGraphicFramePr>
          <p:nvPr>
            <p:ph/>
          </p:nvPr>
        </p:nvGraphicFramePr>
        <p:xfrm>
          <a:off x="457200" y="715963"/>
          <a:ext cx="8229600" cy="5989637"/>
        </p:xfrm>
        <a:graphic>
          <a:graphicData uri="http://schemas.openxmlformats.org/drawingml/2006/table">
            <a:tbl>
              <a:tblPr/>
              <a:tblGrid>
                <a:gridCol w="2184400"/>
                <a:gridCol w="6045200"/>
              </a:tblGrid>
              <a:tr h="1090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Action:</a:t>
                      </a:r>
                      <a:endParaRPr kumimoji="0" lang="en-US" altLang="ja-JP" sz="24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Interferes with the hepatic synthesis of vitamin K-clotting factors (II, VII, IX, and X)</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1160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Indication:</a:t>
                      </a:r>
                      <a:endParaRPr kumimoji="0" lang="en-US" altLang="ja-JP" sz="24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Prevents or slow extension of a blood clot</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117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Undesirable Effects:</a:t>
                      </a:r>
                      <a:endParaRPr kumimoji="0" lang="en-US" altLang="ja-JP" sz="24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Anorexia, nausea, diarrhea; rash; </a:t>
                      </a:r>
                      <a:r>
                        <a:rPr kumimoji="0" lang="en-US" altLang="ja-JP" sz="2400" b="0" i="0" u="none" strike="noStrike" cap="none" normalizeH="0" baseline="0" smtClean="0">
                          <a:ln>
                            <a:noFill/>
                          </a:ln>
                          <a:solidFill>
                            <a:srgbClr val="0000FF"/>
                          </a:solidFill>
                          <a:effectLst/>
                          <a:latin typeface="Tahoma" pitchFamily="34" charset="0"/>
                          <a:ea typeface="MS PGothic" pitchFamily="34" charset="-128"/>
                          <a:cs typeface="Times New Roman" pitchFamily="18" charset="0"/>
                        </a:rPr>
                        <a:t>bleeding, </a:t>
                      </a:r>
                      <a:r>
                        <a:rPr kumimoji="0" lang="en-US" altLang="ja-JP" sz="2400" b="0" i="0" u="none" strike="noStrike" cap="none" normalizeH="0" baseline="0" smtClean="0">
                          <a:ln>
                            <a:noFill/>
                          </a:ln>
                          <a:solidFill>
                            <a:srgbClr val="FF0000"/>
                          </a:solidFill>
                          <a:effectLst/>
                          <a:latin typeface="Tahoma" pitchFamily="34" charset="0"/>
                          <a:ea typeface="MS PGothic" pitchFamily="34" charset="-128"/>
                          <a:cs typeface="Times New Roman" pitchFamily="18" charset="0"/>
                        </a:rPr>
                        <a:t>hematuria,</a:t>
                      </a:r>
                      <a:r>
                        <a:rPr kumimoji="0" lang="en-US" altLang="ja-JP" sz="2400" b="0" i="0" u="none" strike="noStrike" cap="none" normalizeH="0" baseline="0" smtClean="0">
                          <a:ln>
                            <a:noFill/>
                          </a:ln>
                          <a:solidFill>
                            <a:srgbClr val="0000FF"/>
                          </a:solidFill>
                          <a:effectLst/>
                          <a:latin typeface="Tahoma" pitchFamily="34" charset="0"/>
                          <a:ea typeface="MS PGothic" pitchFamily="34" charset="-128"/>
                          <a:cs typeface="Times New Roman" pitchFamily="18" charset="0"/>
                        </a:rPr>
                        <a:t> thrombocytopenia, hemorrhage</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5019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Warnings:</a:t>
                      </a:r>
                      <a:endParaRPr kumimoji="0" lang="en-US" altLang="ja-JP" sz="24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rgbClr val="FF0000"/>
                          </a:solidFill>
                          <a:effectLst/>
                          <a:latin typeface="Tahoma" pitchFamily="34" charset="0"/>
                          <a:ea typeface="MS PGothic" pitchFamily="34" charset="-128"/>
                          <a:cs typeface="Times New Roman" pitchFamily="18" charset="0"/>
                        </a:rPr>
                        <a:t>Pregnancy;</a:t>
                      </a: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 hemorrhagic tendencies such as </a:t>
                      </a:r>
                      <a:r>
                        <a:rPr kumimoji="0" lang="en-US" altLang="ja-JP" sz="2400" b="0" i="0" u="none" strike="noStrike" cap="none" normalizeH="0" baseline="0" smtClean="0">
                          <a:ln>
                            <a:noFill/>
                          </a:ln>
                          <a:solidFill>
                            <a:srgbClr val="FF0000"/>
                          </a:solidFill>
                          <a:effectLst/>
                          <a:latin typeface="Tahoma" pitchFamily="34" charset="0"/>
                          <a:ea typeface="MS PGothic" pitchFamily="34" charset="-128"/>
                          <a:cs typeface="Times New Roman" pitchFamily="18" charset="0"/>
                        </a:rPr>
                        <a:t>hemophilia</a:t>
                      </a: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 thromb-ocytopenia purpura, leukemia; </a:t>
                      </a:r>
                      <a:r>
                        <a:rPr kumimoji="0" lang="en-US" altLang="ja-JP" sz="2400" b="0" i="0" u="none" strike="noStrike" cap="none" normalizeH="0" baseline="0" smtClean="0">
                          <a:ln>
                            <a:noFill/>
                          </a:ln>
                          <a:solidFill>
                            <a:srgbClr val="0000FF"/>
                          </a:solidFill>
                          <a:effectLst/>
                          <a:latin typeface="Tahoma" pitchFamily="34" charset="0"/>
                          <a:ea typeface="MS PGothic" pitchFamily="34" charset="-128"/>
                          <a:cs typeface="Times New Roman" pitchFamily="18" charset="0"/>
                        </a:rPr>
                        <a:t>peptic ulcer; cerebral vascular accident (CVA)</a:t>
                      </a: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 severe renal.</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rgbClr val="FF0000"/>
                          </a:solidFill>
                          <a:effectLst/>
                          <a:latin typeface="Tahoma" pitchFamily="34" charset="0"/>
                          <a:ea typeface="MS PGothic" pitchFamily="34" charset="-128"/>
                          <a:cs typeface="Times New Roman" pitchFamily="18" charset="0"/>
                        </a:rPr>
                        <a:t> DIC, Blood dyscrasia, liver &amp; kidney diseases</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89107" name="Rectangle 58"/>
          <p:cNvSpPr>
            <a:spLocks noChangeArrowheads="1"/>
          </p:cNvSpPr>
          <p:nvPr/>
        </p:nvSpPr>
        <p:spPr bwMode="auto">
          <a:xfrm>
            <a:off x="2667000" y="152400"/>
            <a:ext cx="2614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eaLnBrk="1" hangingPunct="1"/>
            <a:r>
              <a:rPr lang="en-US" altLang="ja-JP" sz="2800" b="1" i="0">
                <a:solidFill>
                  <a:srgbClr val="FF9900"/>
                </a:solidFill>
                <a:latin typeface="Arial" pitchFamily="34" charset="0"/>
                <a:ea typeface="MS PGothic" pitchFamily="34" charset="-128"/>
              </a:rPr>
              <a:t>1.  WARFARIN</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26" name="Group 14"/>
          <p:cNvGraphicFramePr>
            <a:graphicFrameLocks noGrp="1"/>
          </p:cNvGraphicFramePr>
          <p:nvPr>
            <p:ph/>
          </p:nvPr>
        </p:nvGraphicFramePr>
        <p:xfrm>
          <a:off x="457200" y="28575"/>
          <a:ext cx="8229600" cy="6753225"/>
        </p:xfrm>
        <a:graphic>
          <a:graphicData uri="http://schemas.openxmlformats.org/drawingml/2006/table">
            <a:tbl>
              <a:tblPr/>
              <a:tblGrid>
                <a:gridCol w="2184400"/>
                <a:gridCol w="6045200"/>
              </a:tblGrid>
              <a:tr h="4357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Other Specific Information:</a:t>
                      </a:r>
                      <a:endParaRPr kumimoji="0" lang="en-US" altLang="ja-JP"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36525" algn="l"/>
                        </a:tabLst>
                      </a:pPr>
                      <a:r>
                        <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                  </a:t>
                      </a:r>
                      <a:r>
                        <a:rPr kumimoji="0" lang="en-US" sz="2400" b="1" i="0" u="none" strike="noStrike" cap="none" normalizeH="0" baseline="0" smtClean="0">
                          <a:ln>
                            <a:noFill/>
                          </a:ln>
                          <a:solidFill>
                            <a:srgbClr val="0000FF"/>
                          </a:solidFill>
                          <a:effectLst/>
                          <a:latin typeface="Times New Roman" pitchFamily="18" charset="0"/>
                          <a:ea typeface="Times New Roman" pitchFamily="18" charset="0"/>
                          <a:cs typeface="Tahoma" pitchFamily="34" charset="0"/>
                        </a:rPr>
                        <a:t>AVOID THE FOLLOWING !!!!</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6525" algn="l"/>
                        </a:tabLst>
                      </a:pPr>
                      <a:r>
                        <a:rPr kumimoji="0" lang="en-US" sz="2400" b="1" i="0" u="none" strike="noStrike" cap="none" normalizeH="0" baseline="0" smtClean="0">
                          <a:ln>
                            <a:noFill/>
                          </a:ln>
                          <a:solidFill>
                            <a:srgbClr val="0000FF"/>
                          </a:solidFill>
                          <a:effectLst/>
                          <a:latin typeface="Times New Roman" pitchFamily="18" charset="0"/>
                          <a:ea typeface="Times New Roman" pitchFamily="18" charset="0"/>
                          <a:cs typeface="Tahoma" pitchFamily="34" charset="0"/>
                        </a:rPr>
                        <a:t>H</a:t>
                      </a:r>
                      <a:r>
                        <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2 blockers , </a:t>
                      </a:r>
                      <a:r>
                        <a:rPr kumimoji="0" lang="en-US" sz="2400" b="1" i="0" u="none" strike="noStrike" cap="none" normalizeH="0" baseline="0" smtClean="0">
                          <a:ln>
                            <a:noFill/>
                          </a:ln>
                          <a:solidFill>
                            <a:srgbClr val="0000FF"/>
                          </a:solidFill>
                          <a:effectLst/>
                          <a:latin typeface="Times New Roman" pitchFamily="18" charset="0"/>
                          <a:ea typeface="Times New Roman" pitchFamily="18" charset="0"/>
                          <a:cs typeface="Tahoma" pitchFamily="34" charset="0"/>
                        </a:rPr>
                        <a:t>A</a:t>
                      </a:r>
                      <a:r>
                        <a:rPr kumimoji="0" lang="en-US" sz="2400" b="1" i="0" u="none" strike="noStrike" cap="none" normalizeH="0" baseline="0" smtClean="0">
                          <a:ln>
                            <a:noFill/>
                          </a:ln>
                          <a:solidFill>
                            <a:srgbClr val="FF0000"/>
                          </a:solidFill>
                          <a:effectLst/>
                          <a:latin typeface="Times New Roman" pitchFamily="18" charset="0"/>
                          <a:ea typeface="Times New Roman" pitchFamily="18" charset="0"/>
                          <a:cs typeface="Tahoma" pitchFamily="34" charset="0"/>
                        </a:rPr>
                        <a:t>spirin</a:t>
                      </a:r>
                      <a:r>
                        <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 </a:t>
                      </a:r>
                      <a:r>
                        <a:rPr kumimoji="0" lang="en-US" sz="2400" b="1" i="0" u="none" strike="noStrike" cap="none" normalizeH="0" baseline="0" smtClean="0">
                          <a:ln>
                            <a:noFill/>
                          </a:ln>
                          <a:solidFill>
                            <a:srgbClr val="0000FF"/>
                          </a:solidFill>
                          <a:effectLst/>
                          <a:latin typeface="Times New Roman" pitchFamily="18" charset="0"/>
                          <a:ea typeface="Times New Roman" pitchFamily="18" charset="0"/>
                          <a:cs typeface="Tahoma" pitchFamily="34" charset="0"/>
                        </a:rPr>
                        <a:t>P</a:t>
                      </a:r>
                      <a:r>
                        <a:rPr kumimoji="0" lang="en-US" sz="2400" b="1" i="0" u="none" strike="noStrike" cap="none" normalizeH="0" baseline="0" smtClean="0">
                          <a:ln>
                            <a:noFill/>
                          </a:ln>
                          <a:solidFill>
                            <a:srgbClr val="FF0000"/>
                          </a:solidFill>
                          <a:effectLst/>
                          <a:latin typeface="Times New Roman" pitchFamily="18" charset="0"/>
                          <a:ea typeface="Times New Roman" pitchFamily="18" charset="0"/>
                          <a:cs typeface="Tahoma" pitchFamily="34" charset="0"/>
                        </a:rPr>
                        <a:t>henytoin</a:t>
                      </a:r>
                      <a:r>
                        <a:rPr kumimoji="0" lang="en-US" sz="2400" b="1" i="0" u="none" strike="noStrike" cap="none" normalizeH="0" baseline="0" smtClean="0">
                          <a:ln>
                            <a:noFill/>
                          </a:ln>
                          <a:solidFill>
                            <a:srgbClr val="0000FF"/>
                          </a:solidFill>
                          <a:effectLst/>
                          <a:latin typeface="Times New Roman" pitchFamily="18" charset="0"/>
                          <a:ea typeface="Times New Roman" pitchFamily="18" charset="0"/>
                          <a:cs typeface="Tahoma" pitchFamily="34" charset="0"/>
                        </a:rPr>
                        <a:t>, O</a:t>
                      </a:r>
                      <a:r>
                        <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ral Hypoglycemics &amp; </a:t>
                      </a:r>
                      <a:r>
                        <a:rPr kumimoji="0" lang="en-US" sz="2400" b="1" i="0" u="none" strike="noStrike" cap="none" normalizeH="0" baseline="0" smtClean="0">
                          <a:ln>
                            <a:noFill/>
                          </a:ln>
                          <a:solidFill>
                            <a:srgbClr val="0000FF"/>
                          </a:solidFill>
                          <a:effectLst/>
                          <a:latin typeface="Times New Roman" pitchFamily="18" charset="0"/>
                          <a:ea typeface="Times New Roman" pitchFamily="18" charset="0"/>
                          <a:cs typeface="Tahoma" pitchFamily="34" charset="0"/>
                        </a:rPr>
                        <a:t>N</a:t>
                      </a:r>
                      <a:r>
                        <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SAIDS ( avoid </a:t>
                      </a:r>
                      <a:r>
                        <a:rPr kumimoji="0" lang="en-US" sz="2400" b="1" i="0" u="sng" strike="noStrike" cap="none" normalizeH="0" baseline="0" smtClean="0">
                          <a:ln>
                            <a:noFill/>
                          </a:ln>
                          <a:solidFill>
                            <a:srgbClr val="0000FF"/>
                          </a:solidFill>
                          <a:effectLst/>
                          <a:latin typeface="Times New Roman" pitchFamily="18" charset="0"/>
                          <a:ea typeface="Times New Roman" pitchFamily="18" charset="0"/>
                          <a:cs typeface="Tahoma" pitchFamily="34" charset="0"/>
                        </a:rPr>
                        <a:t>HAPON!)</a:t>
                      </a:r>
                      <a:r>
                        <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 </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6525" algn="l"/>
                        </a:tabLst>
                      </a:pPr>
                      <a:r>
                        <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    </a:t>
                      </a:r>
                      <a:r>
                        <a:rPr kumimoji="0" lang="en-US" altLang="ja-JP" sz="2400" b="1" i="0" u="none" strike="noStrike" cap="none" normalizeH="0" baseline="0" smtClean="0">
                          <a:ln>
                            <a:noFill/>
                          </a:ln>
                          <a:solidFill>
                            <a:srgbClr val="FF0000"/>
                          </a:solidFill>
                          <a:effectLst/>
                          <a:latin typeface="Times New Roman" pitchFamily="18" charset="0"/>
                          <a:ea typeface="MS PGothic" pitchFamily="34" charset="-128"/>
                          <a:cs typeface="Times New Roman" pitchFamily="18" charset="0"/>
                        </a:rPr>
                        <a:t>Foods: Green leafy vegetables (Vitamin K)</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6525" algn="l"/>
                        </a:tabLst>
                      </a:pPr>
                      <a:r>
                        <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   </a:t>
                      </a:r>
                      <a:r>
                        <a:rPr kumimoji="0" lang="en-US" altLang="ja-JP" sz="2400" b="0" i="0" u="none" strike="noStrike" cap="none" normalizeH="0" baseline="0" smtClean="0">
                          <a:ln>
                            <a:noFill/>
                          </a:ln>
                          <a:solidFill>
                            <a:srgbClr val="FF0000"/>
                          </a:solidFill>
                          <a:effectLst/>
                          <a:latin typeface="Times New Roman" pitchFamily="18" charset="0"/>
                          <a:ea typeface="MS PGothic" pitchFamily="34" charset="-128"/>
                          <a:cs typeface="Times New Roman" pitchFamily="18" charset="0"/>
                        </a:rPr>
                        <a:t>decrease Effectiveness (i.e. asparagus, cabbage, cauliflower, turnip greens, and other green leafy vegetables)</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Drugs: </a:t>
                      </a:r>
                      <a:r>
                        <a:rPr kumimoji="0" lang="en-US" altLang="ja-JP" sz="2400" b="0" i="0" u="none" strike="noStrike" cap="none" normalizeH="0" baseline="0" smtClean="0">
                          <a:ln>
                            <a:noFill/>
                          </a:ln>
                          <a:solidFill>
                            <a:srgbClr val="0000FF"/>
                          </a:solidFill>
                          <a:effectLst/>
                          <a:latin typeface="Times New Roman" pitchFamily="18" charset="0"/>
                          <a:ea typeface="MS PGothic" pitchFamily="34" charset="-128"/>
                          <a:cs typeface="Times New Roman" pitchFamily="18" charset="0"/>
                        </a:rPr>
                        <a:t>decrease Effectiveness - Phenytoin Oral contraceptives, Rifampin,Estrogen (PORE).</a:t>
                      </a:r>
                      <a:r>
                        <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 </a:t>
                      </a:r>
                      <a:r>
                        <a:rPr kumimoji="0" lang="en-US" altLang="ja-JP" sz="2400" b="0" i="0" u="none" strike="noStrike" cap="none" normalizeH="0" baseline="0" smtClean="0">
                          <a:ln>
                            <a:noFill/>
                          </a:ln>
                          <a:solidFill>
                            <a:srgbClr val="FF0000"/>
                          </a:solidFill>
                          <a:effectLst/>
                          <a:latin typeface="Times New Roman" pitchFamily="18" charset="0"/>
                          <a:ea typeface="MS PGothic" pitchFamily="34" charset="-128"/>
                          <a:cs typeface="Times New Roman" pitchFamily="18" charset="0"/>
                        </a:rPr>
                        <a:t>Increase Risk of bleeding with chamomile, garlic, ginger, ginkgo, and ginseng therapy. There are numerous interactions.</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495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Interventions:</a:t>
                      </a:r>
                      <a:endParaRPr kumimoji="0" lang="en-US" altLang="ja-JP"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36525" algn="l"/>
                        </a:tabLst>
                      </a:pPr>
                      <a:r>
                        <a:rPr kumimoji="0" lang="en-US" altLang="ja-JP" sz="2400" b="0" i="0" u="none" strike="noStrike" cap="none" normalizeH="0" baseline="0" smtClean="0">
                          <a:ln>
                            <a:noFill/>
                          </a:ln>
                          <a:solidFill>
                            <a:srgbClr val="FF0000"/>
                          </a:solidFill>
                          <a:effectLst/>
                          <a:latin typeface="Times New Roman" pitchFamily="18" charset="0"/>
                          <a:ea typeface="Times New Roman" pitchFamily="18" charset="0"/>
                          <a:cs typeface="Tahoma" pitchFamily="34" charset="0"/>
                        </a:rPr>
                        <a:t>  A Warfarin’s antidote is Vitamin K (Aquamephytoin). Laboratory test is PT</a:t>
                      </a:r>
                      <a:endParaRPr kumimoji="0" lang="en-US" altLang="ja-JP"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Check all drugs for potential drug-drug interactions.</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6"/>
          <p:cNvSpPr>
            <a:spLocks noChangeArrowheads="1"/>
          </p:cNvSpPr>
          <p:nvPr/>
        </p:nvSpPr>
        <p:spPr bwMode="auto">
          <a:xfrm>
            <a:off x="1371600" y="4602163"/>
            <a:ext cx="242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buFont typeface="Symbol" pitchFamily="18" charset="2"/>
              <a:buChar char=""/>
              <a:tabLst>
                <a:tab pos="136525" algn="l"/>
              </a:tabLst>
            </a:pPr>
            <a:endParaRPr lang="en-US" altLang="ja-JP" sz="1000" i="0">
              <a:latin typeface="Times New Roman" pitchFamily="18" charset="0"/>
              <a:ea typeface="MS PGothic" pitchFamily="34" charset="-128"/>
              <a:cs typeface="Times New Roman" pitchFamily="18" charset="0"/>
            </a:endParaRPr>
          </a:p>
          <a:p>
            <a:pPr algn="l">
              <a:tabLst>
                <a:tab pos="136525" algn="l"/>
              </a:tabLst>
            </a:pPr>
            <a:endParaRPr lang="en-US" altLang="ja-JP" i="0">
              <a:latin typeface="Arial" pitchFamily="34" charset="0"/>
              <a:ea typeface="MS PGothic" pitchFamily="34" charset="-128"/>
              <a:cs typeface="Times New Roman" pitchFamily="18" charset="0"/>
            </a:endParaRPr>
          </a:p>
        </p:txBody>
      </p:sp>
      <p:graphicFrame>
        <p:nvGraphicFramePr>
          <p:cNvPr id="91152" name="Group 16"/>
          <p:cNvGraphicFramePr>
            <a:graphicFrameLocks noGrp="1"/>
          </p:cNvGraphicFramePr>
          <p:nvPr/>
        </p:nvGraphicFramePr>
        <p:xfrm>
          <a:off x="0" y="750888"/>
          <a:ext cx="9144000" cy="5878512"/>
        </p:xfrm>
        <a:graphic>
          <a:graphicData uri="http://schemas.openxmlformats.org/drawingml/2006/table">
            <a:tbl>
              <a:tblPr/>
              <a:tblGrid>
                <a:gridCol w="2427288"/>
                <a:gridCol w="6716712"/>
              </a:tblGrid>
              <a:tr h="3962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Education:</a:t>
                      </a:r>
                      <a:endParaRPr kumimoji="0" lang="en-US" altLang="ja-JP"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ja-JP" sz="2400" b="0"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MS PGothic" pitchFamily="34" charset="-128"/>
                        </a:rPr>
                        <a:t>Evaluation of PT/INR will be required to regulate dosage.</a:t>
                      </a:r>
                      <a:r>
                        <a:rPr kumimoji="0" lang="en-US" altLang="ja-JP"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MS PGothic" pitchFamily="34" charset="-128"/>
                        </a:rPr>
                        <a:t> Report any unusual bleeding. Review a diet low in vitamin K. </a:t>
                      </a:r>
                      <a:r>
                        <a:rPr kumimoji="0" lang="en-US" altLang="ja-JP" sz="2400" b="0"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MS PGothic" pitchFamily="34" charset="-128"/>
                        </a:rPr>
                        <a:t>Wear a medical identification card or jewelry. No strenuous activities (skydiving, long distance running, football). Review bleeding protocol (i.e., electronic razors, soft toothbrushes, etc.) </a:t>
                      </a:r>
                      <a:endParaRPr kumimoji="0" lang="en-US" sz="2400" b="0"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r>
                      <a:br>
                        <a:rPr kumimoji="0" lang="en-US" sz="2400" b="0" i="0" u="none" strike="noStrike" cap="none" normalizeH="0" baseline="0" smtClean="0">
                          <a:ln>
                            <a:noFill/>
                          </a:ln>
                          <a:solidFill>
                            <a:schemeClr val="tx1"/>
                          </a:solidFill>
                          <a:effectLst/>
                          <a:latin typeface="Times New Roman" pitchFamily="18" charset="0"/>
                          <a:cs typeface="Times New Roman" pitchFamily="18" charset="0"/>
                        </a:rPr>
                      </a:b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Evaluation:</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6525" algn="l"/>
                        </a:tabLst>
                      </a:pPr>
                      <a:r>
                        <a:rPr kumimoji="0" lang="en-US" altLang="ja-JP" sz="2400" b="0" i="0" u="none" strike="noStrike" cap="none" normalizeH="0" baseline="0" smtClean="0">
                          <a:ln>
                            <a:noFill/>
                          </a:ln>
                          <a:solidFill>
                            <a:srgbClr val="FF0000"/>
                          </a:solidFill>
                          <a:effectLst/>
                          <a:latin typeface="Times New Roman" pitchFamily="18" charset="0"/>
                          <a:ea typeface="Times New Roman" pitchFamily="18" charset="0"/>
                          <a:cs typeface="Tahoma" pitchFamily="34" charset="0"/>
                        </a:rPr>
                        <a:t>PT will have a value of 1.5 to 2.5 times the control value in seconds; the INR will be 2-3. Normal PT is 9-11 seconds times 1.5 to 2.5 times the normal value.</a:t>
                      </a:r>
                      <a:endParaRPr kumimoji="0" lang="en-US" altLang="ja-JP"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rPr>
                        <a:t>The client will have no signs or symptoms of bleeding.</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91150" name="Text Box 77"/>
          <p:cNvSpPr txBox="1">
            <a:spLocks noChangeArrowheads="1"/>
          </p:cNvSpPr>
          <p:nvPr/>
        </p:nvSpPr>
        <p:spPr bwMode="auto">
          <a:xfrm>
            <a:off x="2743200" y="3352800"/>
            <a:ext cx="6191250" cy="1295400"/>
          </a:xfrm>
          <a:prstGeom prst="rect">
            <a:avLst/>
          </a:prstGeom>
          <a:solidFill>
            <a:srgbClr val="FFFFFF"/>
          </a:solidFill>
          <a:ln w="9525">
            <a:solidFill>
              <a:srgbClr val="000000"/>
            </a:solidFill>
            <a:miter lim="800000"/>
            <a:headEnd/>
            <a:tailEnd/>
          </a:ln>
        </p:spPr>
        <p:txBody>
          <a:bodyPr/>
          <a:lstStyle>
            <a:lvl1pPr>
              <a:defRPr i="1">
                <a:solidFill>
                  <a:schemeClr val="tx1"/>
                </a:solidFill>
                <a:latin typeface="Arial" pitchFamily="34" charset="0"/>
              </a:defRPr>
            </a:lvl1pPr>
            <a:lvl2pPr>
              <a:defRPr i="1">
                <a:solidFill>
                  <a:schemeClr val="tx1"/>
                </a:solidFill>
                <a:latin typeface="Arial" pitchFamily="34" charset="0"/>
              </a:defRPr>
            </a:lvl2pPr>
            <a:lvl3pPr marL="1143000" indent="-228600">
              <a:defRPr i="1">
                <a:solidFill>
                  <a:schemeClr val="tx1"/>
                </a:solidFill>
                <a:latin typeface="Arial" pitchFamily="34" charset="0"/>
              </a:defRPr>
            </a:lvl3pPr>
            <a:lvl4pPr marL="1600200" indent="-228600">
              <a:defRPr i="1">
                <a:solidFill>
                  <a:schemeClr val="tx1"/>
                </a:solidFill>
                <a:latin typeface="Arial" pitchFamily="34" charset="0"/>
              </a:defRPr>
            </a:lvl4pPr>
            <a:lvl5pPr marL="2057400" indent="-228600">
              <a:defRPr i="1">
                <a:solidFill>
                  <a:schemeClr val="tx1"/>
                </a:solidFill>
                <a:latin typeface="Arial" pitchFamily="34" charset="0"/>
              </a:defRPr>
            </a:lvl5pPr>
            <a:lvl6pPr marL="2514600" indent="-228600" algn="ctr" eaLnBrk="0" fontAlgn="base" hangingPunct="0">
              <a:spcBef>
                <a:spcPct val="0"/>
              </a:spcBef>
              <a:spcAft>
                <a:spcPct val="0"/>
              </a:spcAft>
              <a:defRPr i="1">
                <a:solidFill>
                  <a:schemeClr val="tx1"/>
                </a:solidFill>
                <a:latin typeface="Arial" pitchFamily="34" charset="0"/>
              </a:defRPr>
            </a:lvl6pPr>
            <a:lvl7pPr marL="2971800" indent="-228600" algn="ctr" eaLnBrk="0" fontAlgn="base" hangingPunct="0">
              <a:spcBef>
                <a:spcPct val="0"/>
              </a:spcBef>
              <a:spcAft>
                <a:spcPct val="0"/>
              </a:spcAft>
              <a:defRPr i="1">
                <a:solidFill>
                  <a:schemeClr val="tx1"/>
                </a:solidFill>
                <a:latin typeface="Arial" pitchFamily="34" charset="0"/>
              </a:defRPr>
            </a:lvl7pPr>
            <a:lvl8pPr marL="3429000" indent="-228600" algn="ctr" eaLnBrk="0" fontAlgn="base" hangingPunct="0">
              <a:spcBef>
                <a:spcPct val="0"/>
              </a:spcBef>
              <a:spcAft>
                <a:spcPct val="0"/>
              </a:spcAft>
              <a:defRPr i="1">
                <a:solidFill>
                  <a:schemeClr val="tx1"/>
                </a:solidFill>
                <a:latin typeface="Arial" pitchFamily="34" charset="0"/>
              </a:defRPr>
            </a:lvl8pPr>
            <a:lvl9pPr marL="3886200" indent="-228600" algn="ctr" eaLnBrk="0" fontAlgn="base" hangingPunct="0">
              <a:spcBef>
                <a:spcPct val="0"/>
              </a:spcBef>
              <a:spcAft>
                <a:spcPct val="0"/>
              </a:spcAft>
              <a:defRPr i="1">
                <a:solidFill>
                  <a:schemeClr val="tx1"/>
                </a:solidFill>
                <a:latin typeface="Arial" pitchFamily="34" charset="0"/>
              </a:defRPr>
            </a:lvl9pPr>
          </a:lstStyle>
          <a:p>
            <a:pPr algn="just"/>
            <a:r>
              <a:rPr lang="en-US" altLang="ja-JP" i="0">
                <a:solidFill>
                  <a:srgbClr val="0000FF"/>
                </a:solidFill>
                <a:latin typeface="Tahoma" pitchFamily="34" charset="0"/>
                <a:ea typeface="MS PGothic" pitchFamily="34" charset="-128"/>
              </a:rPr>
              <a:t>Medical Alert: </a:t>
            </a:r>
          </a:p>
          <a:p>
            <a:pPr lvl="1" algn="just">
              <a:buClr>
                <a:srgbClr val="0000FF"/>
              </a:buClr>
              <a:buFont typeface="Symbol" pitchFamily="18" charset="2"/>
              <a:buChar char="·"/>
            </a:pPr>
            <a:r>
              <a:rPr lang="en-US" altLang="ja-JP" i="0">
                <a:solidFill>
                  <a:srgbClr val="0000FF"/>
                </a:solidFill>
                <a:latin typeface="Tahoma" pitchFamily="34" charset="0"/>
                <a:ea typeface="MS PGothic" pitchFamily="34" charset="-128"/>
              </a:rPr>
              <a:t>Always advise other providers (i.e., dentists, surgeon, etc.) of medication. </a:t>
            </a:r>
          </a:p>
          <a:p>
            <a:pPr lvl="1" algn="l">
              <a:buClr>
                <a:srgbClr val="0000FF"/>
              </a:buClr>
              <a:buFont typeface="Symbol" pitchFamily="18" charset="2"/>
              <a:buChar char="·"/>
            </a:pPr>
            <a:r>
              <a:rPr lang="en-US" altLang="ja-JP" i="0">
                <a:solidFill>
                  <a:srgbClr val="0000FF"/>
                </a:solidFill>
                <a:latin typeface="Tahoma" pitchFamily="34" charset="0"/>
                <a:ea typeface="MS PGothic" pitchFamily="34" charset="-128"/>
              </a:rPr>
              <a:t>No OTC medication without provider approval.</a:t>
            </a:r>
            <a:endParaRPr lang="en-US" i="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1" name="Group 21"/>
          <p:cNvGraphicFramePr>
            <a:graphicFrameLocks noGrp="1"/>
          </p:cNvGraphicFramePr>
          <p:nvPr>
            <p:ph/>
          </p:nvPr>
        </p:nvGraphicFramePr>
        <p:xfrm>
          <a:off x="457200" y="1052513"/>
          <a:ext cx="8229600" cy="5272087"/>
        </p:xfrm>
        <a:graphic>
          <a:graphicData uri="http://schemas.openxmlformats.org/drawingml/2006/table">
            <a:tbl>
              <a:tblPr/>
              <a:tblGrid>
                <a:gridCol w="2106613"/>
                <a:gridCol w="6122987"/>
              </a:tblGrid>
              <a:tr h="11953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Action:</a:t>
                      </a:r>
                      <a:endParaRPr kumimoji="0" lang="en-US" altLang="ja-JP" sz="20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Combines with antithrombin III to retard thrombin activity. </a:t>
                      </a:r>
                      <a:endParaRPr kumimoji="0" lang="en-US" altLang="ja-JP" sz="20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Low molecular-weight heparin blocks factor Xa, factor IIa.</a:t>
                      </a:r>
                      <a:endParaRPr kumimoji="0" lang="en-US" altLang="ja-JP" sz="20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6287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Indications:</a:t>
                      </a:r>
                      <a:endParaRPr kumimoji="0" lang="en-US" altLang="ja-JP" sz="20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Thrombosis</a:t>
                      </a:r>
                      <a:endParaRPr kumimoji="0" lang="en-US" altLang="ja-JP" sz="20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Reduces risk of myocardial infraction (MI)</a:t>
                      </a:r>
                      <a:endParaRPr kumimoji="0" lang="en-US" altLang="ja-JP" sz="20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CVA</a:t>
                      </a:r>
                      <a:endParaRPr kumimoji="0" lang="en-US" altLang="ja-JP" sz="20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Clots associated with atrial fibrillation: pulmonary embolism</a:t>
                      </a:r>
                      <a:endParaRPr kumimoji="0" lang="en-US" altLang="ja-JP" sz="20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1890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Undesirable Effects</a:t>
                      </a:r>
                      <a:r>
                        <a:rPr kumimoji="0" lang="en-US" altLang="ja-JP" sz="20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a:t>
                      </a:r>
                      <a:endParaRPr kumimoji="0" lang="en-US" altLang="ja-JP" sz="20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rgbClr val="FF0066"/>
                          </a:solidFill>
                          <a:effectLst/>
                          <a:latin typeface="Tahoma" pitchFamily="34" charset="0"/>
                          <a:ea typeface="MS PGothic" pitchFamily="34" charset="-128"/>
                          <a:cs typeface="Times New Roman" pitchFamily="18" charset="0"/>
                        </a:rPr>
                        <a:t>Hemorrhagic tendencies: hematuria, bleeding gums, frank hemorrhage</a:t>
                      </a:r>
                      <a:endParaRPr kumimoji="0" lang="en-US" altLang="ja-JP" sz="2000" b="0" i="0" u="none" strike="noStrike" cap="none" normalizeH="0" baseline="0" smtClean="0">
                        <a:ln>
                          <a:noFill/>
                        </a:ln>
                        <a:solidFill>
                          <a:srgbClr val="FF0066"/>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144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Other Specific Informatio</a:t>
                      </a:r>
                      <a:r>
                        <a:rPr kumimoji="0" lang="en-US" altLang="ja-JP" sz="20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a:t>
                      </a:r>
                      <a:endParaRPr kumimoji="0" lang="en-US" altLang="ja-JP" sz="20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bg2"/>
                          </a:solidFill>
                          <a:effectLst/>
                          <a:latin typeface="Tahoma" pitchFamily="34" charset="0"/>
                          <a:ea typeface="MS PGothic" pitchFamily="34" charset="-128"/>
                          <a:cs typeface="Times New Roman" pitchFamily="18" charset="0"/>
                        </a:rPr>
                        <a:t>Risk of bleeding with chamomile, garlic, ginger, ginkgo, and ginseng therapy.</a:t>
                      </a:r>
                      <a:endParaRPr kumimoji="0" lang="en-US" altLang="ja-JP" sz="2000" b="0" i="0" u="none" strike="noStrike" cap="none" normalizeH="0" baseline="0" smtClean="0">
                        <a:ln>
                          <a:noFill/>
                        </a:ln>
                        <a:solidFill>
                          <a:schemeClr val="bg2"/>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92179" name="Rectangle 58"/>
          <p:cNvSpPr>
            <a:spLocks noChangeArrowheads="1"/>
          </p:cNvSpPr>
          <p:nvPr/>
        </p:nvSpPr>
        <p:spPr bwMode="auto">
          <a:xfrm>
            <a:off x="2667000" y="152400"/>
            <a:ext cx="3700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eaLnBrk="1" hangingPunct="1"/>
            <a:r>
              <a:rPr lang="en-US" altLang="ja-JP" sz="2800" b="1" i="0">
                <a:solidFill>
                  <a:srgbClr val="FF9900"/>
                </a:solidFill>
                <a:latin typeface="Arial" pitchFamily="34" charset="0"/>
                <a:ea typeface="MS PGothic" pitchFamily="34" charset="-128"/>
              </a:rPr>
              <a:t>2. HEPARIN SODIUM</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95" name="Group 11"/>
          <p:cNvGraphicFramePr>
            <a:graphicFrameLocks noGrp="1"/>
          </p:cNvGraphicFramePr>
          <p:nvPr>
            <p:ph/>
          </p:nvPr>
        </p:nvGraphicFramePr>
        <p:xfrm>
          <a:off x="152400" y="277813"/>
          <a:ext cx="8991600" cy="6297612"/>
        </p:xfrm>
        <a:graphic>
          <a:graphicData uri="http://schemas.openxmlformats.org/drawingml/2006/table">
            <a:tbl>
              <a:tblPr/>
              <a:tblGrid>
                <a:gridCol w="2514600"/>
                <a:gridCol w="6477000"/>
              </a:tblGrid>
              <a:tr h="5853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Interventions</a:t>
                      </a: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a:t>
                      </a:r>
                      <a:endParaRPr kumimoji="0" lang="en-US" altLang="ja-JP" sz="24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Monitor PTT (usually 1.5- 2.5 times control values) and platelet count.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rgbClr val="FF0000"/>
                          </a:solidFill>
                          <a:effectLst/>
                          <a:latin typeface="Tahoma" pitchFamily="34" charset="0"/>
                          <a:ea typeface="MS PGothic" pitchFamily="34" charset="-128"/>
                          <a:cs typeface="Times New Roman" pitchFamily="18" charset="0"/>
                        </a:rPr>
                        <a:t>Monitor for signs of unusual bleeding (petechiae, hematuria. GI bleeding, gum bleeding).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rgbClr val="FF0000"/>
                          </a:solidFill>
                          <a:effectLst/>
                          <a:latin typeface="Tahoma" pitchFamily="34" charset="0"/>
                          <a:ea typeface="MS PGothic" pitchFamily="34" charset="-128"/>
                          <a:cs typeface="Times New Roman" pitchFamily="18" charset="0"/>
                        </a:rPr>
                        <a:t>Initiate bleeding protocol measures (use electric razors, hold pressure for 5 minutes with venipunctures, soft toothbrushes).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Monitor IV site carefully.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Heparin has short half life, therefore, with discontinuation, PTT will usually return to baseline within 1-2 hours.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Have protamine sulfate available as an antidote.</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6525" algn="l"/>
                        </a:tabLst>
                      </a:pPr>
                      <a:r>
                        <a:rPr kumimoji="0" lang="en-US" altLang="ja-JP" sz="2400" b="0" i="0" u="none" strike="noStrike" cap="none" normalizeH="0" baseline="0" smtClean="0">
                          <a:ln>
                            <a:noFill/>
                          </a:ln>
                          <a:solidFill>
                            <a:srgbClr val="0000FF"/>
                          </a:solidFill>
                          <a:effectLst/>
                          <a:latin typeface="Times New Roman" pitchFamily="18" charset="0"/>
                          <a:ea typeface="MS PGothic" pitchFamily="34" charset="-128"/>
                          <a:cs typeface="Times New Roman" pitchFamily="18" charset="0"/>
                        </a:rPr>
                        <a:t>*Monitor clotting time; normal is 8-15 minutes; maintain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6525" algn="l"/>
                        </a:tabLst>
                      </a:pPr>
                      <a:r>
                        <a:rPr kumimoji="0" lang="en-US" altLang="ja-JP" sz="2400" b="0" i="0" u="none" strike="noStrike" cap="none" normalizeH="0" baseline="0" smtClean="0">
                          <a:ln>
                            <a:noFill/>
                          </a:ln>
                          <a:solidFill>
                            <a:srgbClr val="0000FF"/>
                          </a:solidFill>
                          <a:effectLst/>
                          <a:latin typeface="Times New Roman" pitchFamily="18" charset="0"/>
                          <a:ea typeface="MS PGothic" pitchFamily="34" charset="-128"/>
                          <a:cs typeface="Times New Roman" pitchFamily="18" charset="0"/>
                        </a:rPr>
                        <a:t>  clotting time 15-20 minutes</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219" name="Group 11"/>
          <p:cNvGraphicFramePr>
            <a:graphicFrameLocks noGrp="1"/>
          </p:cNvGraphicFramePr>
          <p:nvPr>
            <p:ph/>
          </p:nvPr>
        </p:nvGraphicFramePr>
        <p:xfrm>
          <a:off x="457200" y="277813"/>
          <a:ext cx="8229600" cy="5932487"/>
        </p:xfrm>
        <a:graphic>
          <a:graphicData uri="http://schemas.openxmlformats.org/drawingml/2006/table">
            <a:tbl>
              <a:tblPr/>
              <a:tblGrid>
                <a:gridCol w="2106613"/>
                <a:gridCol w="6122987"/>
              </a:tblGrid>
              <a:tr h="5853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Education</a:t>
                      </a: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a:t>
                      </a:r>
                      <a:endParaRPr kumimoji="0" lang="en-US" altLang="ja-JP" sz="2400" b="0" i="0" u="none" strike="noStrike" cap="none" normalizeH="0" baseline="0" smtClean="0">
                        <a:ln>
                          <a:noFill/>
                        </a:ln>
                        <a:solidFill>
                          <a:schemeClr val="tx1"/>
                        </a:solidFill>
                        <a:effectLst/>
                        <a:latin typeface="Arial" pitchFamily="34" charset="0"/>
                        <a:ea typeface="MS PGothic" pitchFamily="34"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36525" algn="l"/>
                        </a:tabLst>
                      </a:pPr>
                      <a:r>
                        <a:rPr kumimoji="0" lang="en-US" sz="2400" b="0" i="0" u="none" strike="noStrike" cap="none" normalizeH="0" baseline="0" smtClean="0">
                          <a:ln>
                            <a:noFill/>
                          </a:ln>
                          <a:solidFill>
                            <a:srgbClr val="FF0000"/>
                          </a:solidFill>
                          <a:effectLst/>
                          <a:latin typeface="Times New Roman" pitchFamily="18" charset="0"/>
                          <a:cs typeface="Times New Roman" pitchFamily="18" charset="0"/>
                        </a:rPr>
                        <a:t>Inject SQ into the abdomen with 25-28g at 90 degrees</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sz="2400" b="0" i="0" u="none" strike="noStrike" cap="none" normalizeH="0" baseline="0" smtClean="0">
                          <a:ln>
                            <a:noFill/>
                          </a:ln>
                          <a:solidFill>
                            <a:srgbClr val="FF0000"/>
                          </a:solidFill>
                          <a:effectLst/>
                          <a:latin typeface="Times New Roman" pitchFamily="18" charset="0"/>
                          <a:cs typeface="Times New Roman" pitchFamily="18" charset="0"/>
                        </a:rPr>
                        <a:t>  angle; don’t aspirate or rub injection site</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Explain bleeding protocol precautions.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Explain the need of several PTT evaluation.</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Teach signs of unusual bleeding.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rgbClr val="FF0000"/>
                          </a:solidFill>
                          <a:effectLst/>
                          <a:latin typeface="Tahoma" pitchFamily="34" charset="0"/>
                          <a:ea typeface="MS PGothic" pitchFamily="34" charset="-128"/>
                          <a:cs typeface="Times New Roman" pitchFamily="18" charset="0"/>
                        </a:rPr>
                        <a:t>Avoid activities with risk of injury.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rgbClr val="FF0000"/>
                          </a:solidFill>
                          <a:effectLst/>
                          <a:latin typeface="Tahoma" pitchFamily="34" charset="0"/>
                          <a:ea typeface="MS PGothic" pitchFamily="34" charset="-128"/>
                          <a:cs typeface="Times New Roman" pitchFamily="18" charset="0"/>
                        </a:rPr>
                        <a:t>Caution with sharp utensils while cooking or eating.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rgbClr val="FF0000"/>
                          </a:solidFill>
                          <a:effectLst/>
                          <a:latin typeface="Tahoma" pitchFamily="34" charset="0"/>
                          <a:ea typeface="MS PGothic" pitchFamily="34" charset="-128"/>
                          <a:cs typeface="Times New Roman" pitchFamily="18" charset="0"/>
                        </a:rPr>
                        <a:t>Avoid salicylates or any OTC medication without approval from provider.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Wear identification that notes anticoagulant therapy. </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MS PGothic" pitchFamily="34" charset="-128"/>
                          <a:cs typeface="Times New Roman" pitchFamily="18" charset="0"/>
                        </a:rPr>
                        <a:t>Inform provider of therapy prior to surgical procedure.</a:t>
                      </a:r>
                      <a:endParaRPr kumimoji="0" lang="en-US" altLang="ja-JP" sz="24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4046" name="Group 30"/>
          <p:cNvGraphicFramePr>
            <a:graphicFrameLocks noGrp="1"/>
          </p:cNvGraphicFramePr>
          <p:nvPr>
            <p:ph/>
          </p:nvPr>
        </p:nvGraphicFramePr>
        <p:xfrm>
          <a:off x="457200" y="547688"/>
          <a:ext cx="8229600" cy="5853112"/>
        </p:xfrm>
        <a:graphic>
          <a:graphicData uri="http://schemas.openxmlformats.org/drawingml/2006/table">
            <a:tbl>
              <a:tblPr/>
              <a:tblGrid>
                <a:gridCol w="2106613"/>
                <a:gridCol w="6122987"/>
              </a:tblGrid>
              <a:tr h="328453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Evaluation</a:t>
                      </a:r>
                      <a:r>
                        <a:rPr kumimoji="0" lang="en-US" altLang="ja-JP" sz="24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t>
                      </a:r>
                      <a:endParaRPr kumimoji="0" lang="en-US" altLang="ja-JP" sz="24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ahoma" pitchFamily="34" charset="0"/>
                          <a:ea typeface="Times New Roman" pitchFamily="18" charset="0"/>
                          <a:cs typeface="Tahoma" pitchFamily="34" charset="0"/>
                        </a:rPr>
                        <a:t>Heparin’s antidote is Protamine Sulfate. Laboratory test is aPTT.</a:t>
                      </a:r>
                      <a:r>
                        <a:rPr kumimoji="0" lang="en-US" altLang="ja-JP" sz="2400" b="0"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 </a:t>
                      </a:r>
                      <a:r>
                        <a:rPr kumimoji="0" lang="en-US" altLang="ja-JP" sz="24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Normal PTT is 60-70 seconds</a:t>
                      </a:r>
                      <a:endParaRPr kumimoji="0" lang="en-US" altLang="ja-JP"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Normal aPTT is 20-36 seconds times 1.5 to 2.5 times the normal value.</a:t>
                      </a:r>
                      <a:endParaRPr kumimoji="0" lang="en-US" altLang="ja-JP"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568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Drugs</a:t>
                      </a:r>
                      <a:r>
                        <a:rPr kumimoji="0" lang="en-US" altLang="ja-JP" sz="24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t>
                      </a:r>
                      <a:endParaRPr kumimoji="0" lang="en-US" altLang="ja-JP" sz="24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Heparin Sodium (Hyperlin)</a:t>
                      </a:r>
                      <a:endParaRPr kumimoji="0" lang="en-US" altLang="ja-JP"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4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Low Molecular Weight Heparins: Ardeparin (Normiflo); Dalteparin (Frafmin); Danaparoid (Organ); Enoxaparin (Lovenox)</a:t>
                      </a:r>
                      <a:endParaRPr kumimoji="0" lang="en-US"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304800" y="304800"/>
            <a:ext cx="8610600" cy="588963"/>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1" hangingPunct="1"/>
            <a:r>
              <a:rPr lang="en-US" sz="3200" i="0">
                <a:solidFill>
                  <a:schemeClr val="folHlink"/>
                </a:solidFill>
                <a:latin typeface="Showcard Gothic" pitchFamily="82" charset="0"/>
              </a:rPr>
              <a:t>THERAPEUTIC SERUM MEDICATION LEVEL</a:t>
            </a:r>
          </a:p>
        </p:txBody>
      </p:sp>
      <p:sp>
        <p:nvSpPr>
          <p:cNvPr id="13315" name="Rectangle 5"/>
          <p:cNvSpPr>
            <a:spLocks noChangeArrowheads="1"/>
          </p:cNvSpPr>
          <p:nvPr/>
        </p:nvSpPr>
        <p:spPr bwMode="auto">
          <a:xfrm>
            <a:off x="381000" y="1295400"/>
            <a:ext cx="84582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tabLst>
                <a:tab pos="2279650" algn="l"/>
              </a:tabLst>
            </a:pPr>
            <a:r>
              <a:rPr lang="en-US" sz="4000" i="0">
                <a:solidFill>
                  <a:srgbClr val="00FF00"/>
                </a:solidFill>
                <a:latin typeface="Monotype Corsiva" pitchFamily="66" charset="0"/>
              </a:rPr>
              <a:t>Acetaminophen		10 – 20 ug/ml</a:t>
            </a:r>
          </a:p>
          <a:p>
            <a:pPr algn="l">
              <a:tabLst>
                <a:tab pos="2279650" algn="l"/>
              </a:tabLst>
            </a:pPr>
            <a:r>
              <a:rPr lang="en-US" sz="4000" i="0">
                <a:solidFill>
                  <a:srgbClr val="00FF00"/>
                </a:solidFill>
                <a:latin typeface="Monotype Corsiva" pitchFamily="66" charset="0"/>
              </a:rPr>
              <a:t>Carbamazepine 		5 – 12 ug/ml</a:t>
            </a:r>
          </a:p>
          <a:p>
            <a:pPr algn="l">
              <a:tabLst>
                <a:tab pos="2279650" algn="l"/>
              </a:tabLst>
            </a:pPr>
            <a:r>
              <a:rPr lang="en-US" sz="4000" i="0">
                <a:solidFill>
                  <a:srgbClr val="00FF00"/>
                </a:solidFill>
                <a:latin typeface="Monotype Corsiva" pitchFamily="66" charset="0"/>
              </a:rPr>
              <a:t>Digoxin				5 – 2 ng/ml</a:t>
            </a:r>
          </a:p>
          <a:p>
            <a:pPr algn="l">
              <a:tabLst>
                <a:tab pos="2279650" algn="l"/>
              </a:tabLst>
            </a:pPr>
            <a:r>
              <a:rPr lang="en-US" sz="4000" i="0">
                <a:solidFill>
                  <a:srgbClr val="00FF00"/>
                </a:solidFill>
                <a:latin typeface="Monotype Corsiva" pitchFamily="66" charset="0"/>
              </a:rPr>
              <a:t>Gentamycin				5 – 10 ug/ml</a:t>
            </a:r>
          </a:p>
          <a:p>
            <a:pPr algn="l">
              <a:tabLst>
                <a:tab pos="2279650" algn="l"/>
              </a:tabLst>
            </a:pPr>
            <a:r>
              <a:rPr lang="en-US" sz="4000" i="0">
                <a:solidFill>
                  <a:srgbClr val="00FF00"/>
                </a:solidFill>
                <a:latin typeface="Monotype Corsiva" pitchFamily="66" charset="0"/>
              </a:rPr>
              <a:t>Lithium				5 – 1.3 mEq/L</a:t>
            </a:r>
          </a:p>
          <a:p>
            <a:pPr algn="l">
              <a:tabLst>
                <a:tab pos="2279650" algn="l"/>
              </a:tabLst>
            </a:pPr>
            <a:r>
              <a:rPr lang="en-US" sz="4000" i="0">
                <a:solidFill>
                  <a:srgbClr val="00FF00"/>
                </a:solidFill>
                <a:latin typeface="Monotype Corsiva" pitchFamily="66" charset="0"/>
              </a:rPr>
              <a:t>Magnesium SO4		4 – 7 mg/dl</a:t>
            </a:r>
          </a:p>
          <a:p>
            <a:pPr algn="l">
              <a:tabLst>
                <a:tab pos="2279650" algn="l"/>
              </a:tabLst>
            </a:pPr>
            <a:r>
              <a:rPr lang="en-US" sz="4000" i="0">
                <a:solidFill>
                  <a:srgbClr val="00FF00"/>
                </a:solidFill>
                <a:latin typeface="Monotype Corsiva" pitchFamily="66" charset="0"/>
              </a:rPr>
              <a:t>Phenytoin				10 – 20 ug/ml</a:t>
            </a:r>
          </a:p>
          <a:p>
            <a:pPr algn="l">
              <a:tabLst>
                <a:tab pos="2279650" algn="l"/>
              </a:tabLst>
            </a:pPr>
            <a:r>
              <a:rPr lang="en-US" sz="4000" i="0">
                <a:solidFill>
                  <a:srgbClr val="00FF00"/>
                </a:solidFill>
                <a:latin typeface="Monotype Corsiva" pitchFamily="66" charset="0"/>
              </a:rPr>
              <a:t>Theophylline 			10 – 20 ug/ml</a:t>
            </a:r>
            <a:r>
              <a:rPr lang="en-US" i="0">
                <a:solidFill>
                  <a:srgbClr val="00FF00"/>
                </a:solidFill>
                <a:latin typeface="Arial" pitchFamily="34" charset="0"/>
              </a:rPr>
              <a:t>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4"/>
          <p:cNvSpPr>
            <a:spLocks noChangeArrowheads="1"/>
          </p:cNvSpPr>
          <p:nvPr/>
        </p:nvSpPr>
        <p:spPr bwMode="auto">
          <a:xfrm>
            <a:off x="1295400" y="533400"/>
            <a:ext cx="6918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altLang="ja-JP" sz="4000" b="1" i="0">
                <a:solidFill>
                  <a:srgbClr val="FF3399"/>
                </a:solidFill>
                <a:latin typeface="Bradley Hand ITC" pitchFamily="66" charset="0"/>
                <a:ea typeface="MS PGothic" pitchFamily="34" charset="-128"/>
              </a:rPr>
              <a:t>THROMBOLYTIC MEDICINES</a:t>
            </a:r>
          </a:p>
        </p:txBody>
      </p:sp>
      <p:sp>
        <p:nvSpPr>
          <p:cNvPr id="96259" name="Rectangle 5"/>
          <p:cNvSpPr>
            <a:spLocks noChangeArrowheads="1"/>
          </p:cNvSpPr>
          <p:nvPr/>
        </p:nvSpPr>
        <p:spPr bwMode="auto">
          <a:xfrm>
            <a:off x="152400" y="1631950"/>
            <a:ext cx="89154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92075" algn="l"/>
              </a:tabLst>
            </a:pPr>
            <a:r>
              <a:rPr lang="en-US" sz="3200" b="1" i="0">
                <a:latin typeface="Arial" pitchFamily="34" charset="0"/>
              </a:rPr>
              <a:t>CODE: </a:t>
            </a:r>
            <a:r>
              <a:rPr lang="en-US" sz="3200" b="1" i="0">
                <a:solidFill>
                  <a:srgbClr val="FF0066"/>
                </a:solidFill>
                <a:latin typeface="Arial" pitchFamily="34" charset="0"/>
              </a:rPr>
              <a:t>ASE / KINASE</a:t>
            </a:r>
          </a:p>
          <a:p>
            <a:pPr>
              <a:tabLst>
                <a:tab pos="-92075" algn="l"/>
              </a:tabLst>
            </a:pPr>
            <a:endParaRPr lang="en-US" sz="3200" i="0">
              <a:latin typeface="Arial" pitchFamily="34" charset="0"/>
            </a:endParaRPr>
          </a:p>
          <a:p>
            <a:pPr algn="l">
              <a:tabLst>
                <a:tab pos="-92075" algn="l"/>
              </a:tabLst>
            </a:pPr>
            <a:r>
              <a:rPr lang="en-US" sz="3200" b="1" i="0">
                <a:solidFill>
                  <a:srgbClr val="00FF00"/>
                </a:solidFill>
                <a:latin typeface="Arial" pitchFamily="34" charset="0"/>
              </a:rPr>
              <a:t>Example:</a:t>
            </a:r>
            <a:r>
              <a:rPr lang="en-US" sz="3200" b="1" i="0">
                <a:latin typeface="Arial" pitchFamily="34" charset="0"/>
              </a:rPr>
              <a:t> Altepl</a:t>
            </a:r>
            <a:r>
              <a:rPr lang="en-US" sz="3200" b="1" i="0">
                <a:solidFill>
                  <a:srgbClr val="FF0066"/>
                </a:solidFill>
                <a:latin typeface="Arial" pitchFamily="34" charset="0"/>
              </a:rPr>
              <a:t>ase</a:t>
            </a:r>
            <a:r>
              <a:rPr lang="en-US" sz="3200" b="1" i="0">
                <a:latin typeface="Arial" pitchFamily="34" charset="0"/>
              </a:rPr>
              <a:t> / Uro</a:t>
            </a:r>
            <a:r>
              <a:rPr lang="en-US" sz="3200" b="1" i="0">
                <a:solidFill>
                  <a:srgbClr val="FF0066"/>
                </a:solidFill>
                <a:latin typeface="Arial" pitchFamily="34" charset="0"/>
              </a:rPr>
              <a:t>kinase</a:t>
            </a:r>
            <a:r>
              <a:rPr lang="en-US" sz="3200" b="1" i="0">
                <a:latin typeface="Arial" pitchFamily="34" charset="0"/>
              </a:rPr>
              <a:t>/ Strepto</a:t>
            </a:r>
            <a:r>
              <a:rPr lang="en-US" sz="3200" b="1" i="0">
                <a:solidFill>
                  <a:srgbClr val="FF0066"/>
                </a:solidFill>
                <a:latin typeface="Arial" pitchFamily="34" charset="0"/>
              </a:rPr>
              <a:t>kinase</a:t>
            </a:r>
            <a:r>
              <a:rPr lang="en-US" sz="3200" b="1" i="0">
                <a:latin typeface="Arial" pitchFamily="34" charset="0"/>
              </a:rPr>
              <a:t>/ Retepl</a:t>
            </a:r>
            <a:r>
              <a:rPr lang="en-US" sz="3200" b="1" i="0">
                <a:solidFill>
                  <a:srgbClr val="FF0066"/>
                </a:solidFill>
                <a:latin typeface="Arial" pitchFamily="34" charset="0"/>
              </a:rPr>
              <a:t>ase</a:t>
            </a:r>
            <a:r>
              <a:rPr lang="en-US" sz="3200" b="1" i="0">
                <a:latin typeface="Arial" pitchFamily="34" charset="0"/>
              </a:rPr>
              <a:t>/ Retav</a:t>
            </a:r>
            <a:r>
              <a:rPr lang="en-US" sz="3200" b="1" i="0">
                <a:solidFill>
                  <a:srgbClr val="FF0066"/>
                </a:solidFill>
                <a:latin typeface="Arial" pitchFamily="34" charset="0"/>
              </a:rPr>
              <a:t>ase</a:t>
            </a:r>
            <a:endParaRPr lang="en-US" sz="3200" i="0">
              <a:solidFill>
                <a:srgbClr val="FF0066"/>
              </a:solidFill>
              <a:latin typeface="Arial" pitchFamily="34" charset="0"/>
            </a:endParaRPr>
          </a:p>
          <a:p>
            <a:pPr algn="l">
              <a:tabLst>
                <a:tab pos="-92075" algn="l"/>
              </a:tabLst>
            </a:pPr>
            <a:r>
              <a:rPr lang="en-US" sz="3200" b="1" i="0">
                <a:latin typeface="Arial" pitchFamily="34" charset="0"/>
              </a:rPr>
              <a:t>Saltepl</a:t>
            </a:r>
            <a:r>
              <a:rPr lang="en-US" sz="3200" b="1" i="0">
                <a:solidFill>
                  <a:srgbClr val="FF0066"/>
                </a:solidFill>
                <a:latin typeface="Arial" pitchFamily="34" charset="0"/>
              </a:rPr>
              <a:t>ase</a:t>
            </a:r>
            <a:r>
              <a:rPr lang="en-US" sz="3200" i="0">
                <a:latin typeface="Arial" pitchFamily="34" charset="0"/>
              </a:rPr>
              <a:t> (</a:t>
            </a:r>
            <a:r>
              <a:rPr lang="en-US" sz="3200" b="1" i="0">
                <a:latin typeface="Arial" pitchFamily="34" charset="0"/>
              </a:rPr>
              <a:t>Acti</a:t>
            </a:r>
            <a:r>
              <a:rPr lang="en-US" sz="3200" i="0">
                <a:latin typeface="Arial" pitchFamily="34" charset="0"/>
              </a:rPr>
              <a:t>v</a:t>
            </a:r>
            <a:r>
              <a:rPr lang="en-US" sz="3200" b="1" i="0">
                <a:solidFill>
                  <a:srgbClr val="FF0066"/>
                </a:solidFill>
                <a:latin typeface="Arial" pitchFamily="34" charset="0"/>
              </a:rPr>
              <a:t>ase</a:t>
            </a:r>
            <a:r>
              <a:rPr lang="en-US" sz="3200" b="1" i="0">
                <a:latin typeface="Arial" pitchFamily="34" charset="0"/>
              </a:rPr>
              <a:t>, </a:t>
            </a:r>
            <a:r>
              <a:rPr lang="en-US" sz="3200" i="0">
                <a:latin typeface="Arial" pitchFamily="34" charset="0"/>
              </a:rPr>
              <a:t>t-PA tissue plasminogen activator); </a:t>
            </a:r>
            <a:r>
              <a:rPr lang="en-US" sz="3200" b="1" i="0">
                <a:latin typeface="Arial" pitchFamily="34" charset="0"/>
              </a:rPr>
              <a:t>Abbo</a:t>
            </a:r>
            <a:r>
              <a:rPr lang="en-US" sz="3200" b="1" i="0">
                <a:solidFill>
                  <a:srgbClr val="FF0066"/>
                </a:solidFill>
                <a:latin typeface="Arial" pitchFamily="34" charset="0"/>
              </a:rPr>
              <a:t>kinase</a:t>
            </a:r>
            <a:r>
              <a:rPr lang="en-US" sz="3200" b="1" i="0">
                <a:latin typeface="Arial" pitchFamily="34" charset="0"/>
              </a:rPr>
              <a:t>, Strep</a:t>
            </a:r>
            <a:r>
              <a:rPr lang="en-US" sz="3200" i="0">
                <a:latin typeface="Arial" pitchFamily="34" charset="0"/>
              </a:rPr>
              <a:t>t</a:t>
            </a:r>
            <a:r>
              <a:rPr lang="en-US" sz="3200" b="1" i="0">
                <a:solidFill>
                  <a:srgbClr val="FF0066"/>
                </a:solidFill>
                <a:latin typeface="Arial" pitchFamily="34" charset="0"/>
              </a:rPr>
              <a:t>ase</a:t>
            </a:r>
            <a:r>
              <a:rPr lang="en-US" sz="3200" b="1" i="0">
                <a:latin typeface="Arial" pitchFamily="34" charset="0"/>
              </a:rPr>
              <a:t>, Kabi</a:t>
            </a:r>
            <a:r>
              <a:rPr lang="en-US" sz="3200" b="1" i="0">
                <a:solidFill>
                  <a:srgbClr val="FF0066"/>
                </a:solidFill>
                <a:latin typeface="Arial" pitchFamily="34" charset="0"/>
              </a:rPr>
              <a:t>kinase</a:t>
            </a:r>
            <a:r>
              <a:rPr lang="en-US" sz="3200" i="0">
                <a:latin typeface="Arial" pitchFamily="34" charset="0"/>
              </a:rPr>
              <a:t>)</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118" name="Group 30"/>
          <p:cNvGraphicFramePr>
            <a:graphicFrameLocks noGrp="1"/>
          </p:cNvGraphicFramePr>
          <p:nvPr>
            <p:ph/>
          </p:nvPr>
        </p:nvGraphicFramePr>
        <p:xfrm>
          <a:off x="457200" y="776288"/>
          <a:ext cx="8229600" cy="5853112"/>
        </p:xfrm>
        <a:graphic>
          <a:graphicData uri="http://schemas.openxmlformats.org/drawingml/2006/table">
            <a:tbl>
              <a:tblPr/>
              <a:tblGrid>
                <a:gridCol w="2106613"/>
                <a:gridCol w="6122987"/>
              </a:tblGrid>
              <a:tr h="2927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5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Action:</a:t>
                      </a:r>
                      <a:endParaRPr kumimoji="0" lang="en-US" altLang="ja-JP" sz="25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36525" algn="l"/>
                        </a:tabLst>
                      </a:pPr>
                      <a:r>
                        <a:rPr kumimoji="0" lang="en-US" altLang="ja-JP" sz="25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Binds with plasminogen causing conversion to plasmin which dissolves blood clots. Activates plasminogen which generates plasmin .</a:t>
                      </a:r>
                      <a:endParaRPr kumimoji="0" lang="en-US" altLang="ja-JP" sz="25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5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The best drug to DISSOLVE clot , such as pulmonary embolism &amp; myocardial infarction</a:t>
                      </a:r>
                      <a:endParaRPr kumimoji="0" lang="en-US" altLang="ja-JP" sz="25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925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5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Indications:</a:t>
                      </a:r>
                      <a:endParaRPr kumimoji="0" lang="en-US" altLang="ja-JP" sz="25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5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Dissolves blood clots due to coronary artery thrombi, deep vein thrombosis, and pulmonary embolism.</a:t>
                      </a:r>
                      <a:endParaRPr kumimoji="0" lang="en-US" altLang="ja-JP" sz="25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6525" algn="l"/>
                        </a:tabLst>
                      </a:pPr>
                      <a:r>
                        <a:rPr kumimoji="0" lang="en-US" altLang="ja-JP" sz="25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 </a:t>
                      </a:r>
                      <a:r>
                        <a:rPr kumimoji="0" lang="en-US" altLang="ja-JP" sz="2500" b="0" i="0" u="none" strike="noStrike" cap="none" normalizeH="0" baseline="0" smtClean="0">
                          <a:ln>
                            <a:noFill/>
                          </a:ln>
                          <a:solidFill>
                            <a:srgbClr val="0000FF"/>
                          </a:solidFill>
                          <a:effectLst/>
                          <a:latin typeface="Tahoma" pitchFamily="34" charset="0"/>
                          <a:ea typeface="ＭＳ Ｐゴシック" charset="-128"/>
                          <a:cs typeface="Times New Roman" pitchFamily="18" charset="0"/>
                        </a:rPr>
                        <a:t>Used 4-6 hrs after MI to restore blood flow, limit myocardial damage, and preserve left ventricular function.</a:t>
                      </a:r>
                      <a:endParaRPr kumimoji="0" lang="en-US" altLang="ja-JP" sz="25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97293" name="Rectangle 32"/>
          <p:cNvSpPr>
            <a:spLocks noChangeArrowheads="1"/>
          </p:cNvSpPr>
          <p:nvPr/>
        </p:nvSpPr>
        <p:spPr bwMode="auto">
          <a:xfrm>
            <a:off x="2057400" y="76200"/>
            <a:ext cx="51228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eaLnBrk="1" hangingPunct="1"/>
            <a:r>
              <a:rPr lang="en-US" altLang="ja-JP" sz="2800" b="1" i="0">
                <a:solidFill>
                  <a:srgbClr val="FF9900"/>
                </a:solidFill>
                <a:latin typeface="Arial" pitchFamily="34" charset="0"/>
                <a:ea typeface="MS PGothic" pitchFamily="34" charset="-128"/>
              </a:rPr>
              <a:t>THROMBOLYTIC MEDICINES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4"/>
          <p:cNvSpPr>
            <a:spLocks noChangeArrowheads="1"/>
          </p:cNvSpPr>
          <p:nvPr/>
        </p:nvSpPr>
        <p:spPr bwMode="auto">
          <a:xfrm>
            <a:off x="2057400" y="76200"/>
            <a:ext cx="51228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eaLnBrk="1" hangingPunct="1"/>
            <a:r>
              <a:rPr lang="en-US" altLang="ja-JP" sz="2800" b="1" i="0">
                <a:solidFill>
                  <a:srgbClr val="FF9900"/>
                </a:solidFill>
                <a:latin typeface="Arial" pitchFamily="34" charset="0"/>
                <a:ea typeface="MS PGothic" pitchFamily="34" charset="-128"/>
              </a:rPr>
              <a:t>THROMBOLYTIC MEDICINES</a:t>
            </a:r>
          </a:p>
        </p:txBody>
      </p:sp>
      <p:graphicFrame>
        <p:nvGraphicFramePr>
          <p:cNvPr id="219170" name="Group 34"/>
          <p:cNvGraphicFramePr>
            <a:graphicFrameLocks noGrp="1"/>
          </p:cNvGraphicFramePr>
          <p:nvPr>
            <p:ph/>
          </p:nvPr>
        </p:nvGraphicFramePr>
        <p:xfrm>
          <a:off x="457200" y="758825"/>
          <a:ext cx="8229600" cy="5853113"/>
        </p:xfrm>
        <a:graphic>
          <a:graphicData uri="http://schemas.openxmlformats.org/drawingml/2006/table">
            <a:tbl>
              <a:tblPr/>
              <a:tblGrid>
                <a:gridCol w="2106613"/>
                <a:gridCol w="6122987"/>
              </a:tblGrid>
              <a:tr h="1879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Warnings:</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Active internal bleeding; recent CVA; aneurysm, hypertension; anticoagulant therapy; ulcerative colitis.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Severe allergic reactions to either anistreplase or streptokinase.</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9735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Other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Specific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Information:</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36525" algn="l"/>
                        </a:tabLst>
                      </a:pPr>
                      <a:r>
                        <a:rPr kumimoji="0" lang="en-US" sz="2200" b="0" i="0" u="none" strike="noStrike" cap="none" normalizeH="0" baseline="0" smtClean="0">
                          <a:ln>
                            <a:noFill/>
                          </a:ln>
                          <a:solidFill>
                            <a:srgbClr val="0000FF"/>
                          </a:solidFill>
                          <a:effectLst/>
                          <a:latin typeface="Tahoma" pitchFamily="34" charset="0"/>
                          <a:ea typeface="Times New Roman" pitchFamily="18" charset="0"/>
                          <a:cs typeface="Tahoma" pitchFamily="34" charset="0"/>
                        </a:rPr>
                        <a:t>Monitor for bleeding, hypotension &amp; tachycardia</a:t>
                      </a:r>
                      <a:r>
                        <a:rPr kumimoji="0" lang="en-US" altLang="ja-JP" sz="2200" b="0" i="0" u="none" strike="noStrike" cap="none" normalizeH="0" baseline="0" smtClean="0">
                          <a:ln>
                            <a:noFill/>
                          </a:ln>
                          <a:solidFill>
                            <a:srgbClr val="0000FF"/>
                          </a:solidFill>
                          <a:effectLst/>
                          <a:latin typeface="Tahoma" pitchFamily="34" charset="0"/>
                          <a:ea typeface="ＭＳ Ｐゴシック" charset="-128"/>
                          <a:cs typeface="Times New Roman" pitchFamily="18" charset="0"/>
                        </a:rPr>
                        <a:t> .Handle clients minimally &amp; let clients use electric razors &amp; brush  teeth gently.</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Effects of drug disappear within a few hours after discontinuing but the systemic effect of coagulation and the risk of bleeding may persist for 24 hours.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Increase in risk for bleeding with heparin, oral anticoagulants, antiplatelet drugs and NSAIDs.</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1220" name="Group 36"/>
          <p:cNvGraphicFramePr>
            <a:graphicFrameLocks noGrp="1"/>
          </p:cNvGraphicFramePr>
          <p:nvPr>
            <p:ph/>
          </p:nvPr>
        </p:nvGraphicFramePr>
        <p:xfrm>
          <a:off x="533400" y="1155700"/>
          <a:ext cx="8229600" cy="5554663"/>
        </p:xfrm>
        <a:graphic>
          <a:graphicData uri="http://schemas.openxmlformats.org/drawingml/2006/table">
            <a:tbl>
              <a:tblPr/>
              <a:tblGrid>
                <a:gridCol w="2106613"/>
                <a:gridCol w="6122987"/>
              </a:tblGrid>
              <a:tr h="47848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Interventions:</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sz="2200" b="1" i="0" u="none" strike="noStrike" cap="none" normalizeH="0" baseline="0" smtClean="0">
                          <a:ln>
                            <a:noFill/>
                          </a:ln>
                          <a:solidFill>
                            <a:srgbClr val="FF0000"/>
                          </a:solidFill>
                          <a:effectLst/>
                          <a:latin typeface="Tahoma" pitchFamily="34" charset="0"/>
                          <a:ea typeface="Times New Roman" pitchFamily="18" charset="0"/>
                          <a:cs typeface="Tahoma" pitchFamily="34" charset="0"/>
                        </a:rPr>
                        <a:t>Apply direct pressure over a puncture site for 20 – 30 minutes</a:t>
                      </a:r>
                      <a:endParaRPr kumimoji="0" lang="en-US" sz="22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Monitor CBC especially hgb/hct, coagulation tests.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Evaluate bleeding at a sutured wound, arterial site, central line.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Monitor vital signs during and after infusion.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Monitor EKG for re-perfusion dysrhythmias.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Watch for unusual bleeding disturbance (GI, GU)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Initiate bleeding protocol measures for several hours (e.g., no venipunctures, repetitive manual blood pressure, or removal of IV lines or catheters).</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69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Antidote:</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FF0000"/>
                          </a:solidFill>
                          <a:effectLst/>
                          <a:latin typeface="Tahoma" pitchFamily="34" charset="0"/>
                          <a:ea typeface="Times New Roman" pitchFamily="18" charset="0"/>
                          <a:cs typeface="Tahoma" pitchFamily="34" charset="0"/>
                        </a:rPr>
                        <a:t>Aminocaproic Acid (Amicar)</a:t>
                      </a:r>
                      <a:endParaRPr kumimoji="0" lang="en-US" sz="22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99341" name="Rectangle 37"/>
          <p:cNvSpPr>
            <a:spLocks noChangeArrowheads="1"/>
          </p:cNvSpPr>
          <p:nvPr/>
        </p:nvSpPr>
        <p:spPr bwMode="auto">
          <a:xfrm>
            <a:off x="2057400" y="319088"/>
            <a:ext cx="51228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eaLnBrk="1" hangingPunct="1"/>
            <a:r>
              <a:rPr lang="en-US" altLang="ja-JP" sz="2800" b="1" i="0">
                <a:solidFill>
                  <a:srgbClr val="FF9900"/>
                </a:solidFill>
                <a:latin typeface="Arial" pitchFamily="34" charset="0"/>
                <a:ea typeface="MS PGothic" pitchFamily="34" charset="-128"/>
              </a:rPr>
              <a:t>THROMBOLYTIC MEDICINES</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3276" name="Group 44"/>
          <p:cNvGraphicFramePr>
            <a:graphicFrameLocks noGrp="1"/>
          </p:cNvGraphicFramePr>
          <p:nvPr>
            <p:ph/>
          </p:nvPr>
        </p:nvGraphicFramePr>
        <p:xfrm>
          <a:off x="457200" y="887413"/>
          <a:ext cx="8229600" cy="5818187"/>
        </p:xfrm>
        <a:graphic>
          <a:graphicData uri="http://schemas.openxmlformats.org/drawingml/2006/table">
            <a:tbl>
              <a:tblPr/>
              <a:tblGrid>
                <a:gridCol w="2106613"/>
                <a:gridCol w="6122987"/>
              </a:tblGrid>
              <a:tr h="17859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Action:</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rgbClr val="0000FF"/>
                          </a:solidFill>
                          <a:effectLst/>
                          <a:latin typeface="Tahoma" pitchFamily="34" charset="0"/>
                          <a:ea typeface="ＭＳ Ｐゴシック" charset="-128"/>
                          <a:cs typeface="Times New Roman" pitchFamily="18" charset="0"/>
                        </a:rPr>
                        <a:t>Platelet aggregation inhibitor; inhibitis platelet synthesis of thromboxane A</a:t>
                      </a:r>
                      <a:r>
                        <a:rPr kumimoji="0" lang="en-US" altLang="ja-JP" sz="2200" b="0" i="0" u="none" strike="noStrike" cap="none" normalizeH="0" baseline="-30000" smtClean="0">
                          <a:ln>
                            <a:noFill/>
                          </a:ln>
                          <a:solidFill>
                            <a:srgbClr val="0000FF"/>
                          </a:solidFill>
                          <a:effectLst/>
                          <a:latin typeface="Tahoma" pitchFamily="34" charset="0"/>
                          <a:ea typeface="ＭＳ Ｐゴシック" charset="-128"/>
                          <a:cs typeface="Times New Roman" pitchFamily="18" charset="0"/>
                        </a:rPr>
                        <a:t>2</a:t>
                      </a:r>
                      <a:r>
                        <a:rPr kumimoji="0" lang="en-US" altLang="ja-JP" sz="2200" b="0" i="0" u="none" strike="noStrike" cap="none" normalizeH="0" baseline="0" smtClean="0">
                          <a:ln>
                            <a:noFill/>
                          </a:ln>
                          <a:solidFill>
                            <a:srgbClr val="0000FF"/>
                          </a:solidFill>
                          <a:effectLst/>
                          <a:latin typeface="Tahoma" pitchFamily="34" charset="0"/>
                          <a:ea typeface="ＭＳ Ｐゴシック" charset="-128"/>
                          <a:cs typeface="Times New Roman" pitchFamily="18" charset="0"/>
                        </a:rPr>
                        <a:t>, a vasoconstrictor and inducer of platelet aggregation. This occurs at low doses and lasts for 8 days (life of the platelet).</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843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Indications:</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rgbClr val="0000FF"/>
                          </a:solidFill>
                          <a:effectLst/>
                          <a:latin typeface="Tahoma" pitchFamily="34" charset="0"/>
                          <a:ea typeface="ＭＳ Ｐゴシック" charset="-128"/>
                          <a:cs typeface="Times New Roman" pitchFamily="18" charset="0"/>
                        </a:rPr>
                        <a:t>TIAs, CVAs with a history of TIA due to fibrin platelet emboli.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0" i="0" u="none" strike="noStrike" cap="none" normalizeH="0" baseline="0" smtClean="0">
                          <a:ln>
                            <a:noFill/>
                          </a:ln>
                          <a:solidFill>
                            <a:srgbClr val="0000FF"/>
                          </a:solidFill>
                          <a:effectLst/>
                          <a:latin typeface="Tahoma" pitchFamily="34" charset="0"/>
                          <a:ea typeface="ＭＳ Ｐゴシック" charset="-128"/>
                          <a:cs typeface="Times New Roman" pitchFamily="18" charset="0"/>
                        </a:rPr>
                        <a:t>Reduces risk of death from MI in clients with a history of infarction or unstable angina</a:t>
                      </a: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2479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Warnings:</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2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Allergy to salicylates or NSAIDs.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Bleeding disorders, renal or hepatic disorders, chickenpox, influenza (risk of Reye’s in syndrome in children), pregnancy, lactation</a:t>
                      </a: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00368" name="Rectangle 45"/>
          <p:cNvSpPr>
            <a:spLocks noChangeArrowheads="1"/>
          </p:cNvSpPr>
          <p:nvPr/>
        </p:nvSpPr>
        <p:spPr bwMode="auto">
          <a:xfrm>
            <a:off x="2057400" y="319088"/>
            <a:ext cx="45100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eaLnBrk="1" hangingPunct="1"/>
            <a:r>
              <a:rPr lang="en-US" altLang="ja-JP" sz="2800" b="1" i="0">
                <a:solidFill>
                  <a:srgbClr val="FF9900"/>
                </a:solidFill>
                <a:latin typeface="Arial" pitchFamily="34" charset="0"/>
                <a:ea typeface="MS PGothic" pitchFamily="34" charset="-128"/>
              </a:rPr>
              <a:t>ANTIPLATELET: ASPIRIN</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22" name="Group 42"/>
          <p:cNvGraphicFramePr>
            <a:graphicFrameLocks noGrp="1"/>
          </p:cNvGraphicFramePr>
          <p:nvPr>
            <p:ph/>
          </p:nvPr>
        </p:nvGraphicFramePr>
        <p:xfrm>
          <a:off x="457200" y="928688"/>
          <a:ext cx="8229600" cy="5853112"/>
        </p:xfrm>
        <a:graphic>
          <a:graphicData uri="http://schemas.openxmlformats.org/drawingml/2006/table">
            <a:tbl>
              <a:tblPr/>
              <a:tblGrid>
                <a:gridCol w="2106613"/>
                <a:gridCol w="6122987"/>
              </a:tblGrid>
              <a:tr h="249396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Warnings:</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2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Allergy to salicylates or NSAIDs. </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Bleeding disorders, renal or hepatic disorders, chickenpox, influenza (risk of Reye’s in syndrome in children), pregnancy, lactation</a:t>
                      </a: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408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Undesirable Effects:</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2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GI discomfort, bleeding, dizziness, tinnitus</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95103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Other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Specific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2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Information: </a:t>
                      </a:r>
                      <a:r>
                        <a:rPr kumimoji="0" lang="en-US" altLang="ja-JP" sz="22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 </a:t>
                      </a:r>
                      <a:endParaRPr kumimoji="0" lang="en-US" altLang="ja-JP" sz="22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200" b="1" i="0" u="none" strike="noStrike" cap="none" normalizeH="0" baseline="0" smtClean="0">
                          <a:ln>
                            <a:noFill/>
                          </a:ln>
                          <a:solidFill>
                            <a:srgbClr val="FF0000"/>
                          </a:solidFill>
                          <a:effectLst/>
                          <a:latin typeface="Tahoma" pitchFamily="34" charset="0"/>
                          <a:ea typeface="Times New Roman" pitchFamily="18" charset="0"/>
                          <a:cs typeface="Tahoma" pitchFamily="34" charset="0"/>
                          <a:sym typeface="Symbol" pitchFamily="18" charset="2"/>
                        </a:rPr>
                        <a:t></a:t>
                      </a:r>
                      <a:r>
                        <a:rPr kumimoji="0" lang="en-US" altLang="ja-JP" sz="22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 Risk of bleeding with anticoagulants, thrombolytics </a:t>
                      </a:r>
                      <a:endParaRPr kumimoji="0" lang="en-US" altLang="ja-JP" sz="22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sym typeface="Symbol" pitchFamily="18" charset="2"/>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200" b="1" i="0" u="none" strike="noStrike" cap="none" normalizeH="0" baseline="0" smtClean="0">
                          <a:ln>
                            <a:noFill/>
                          </a:ln>
                          <a:solidFill>
                            <a:srgbClr val="FF0000"/>
                          </a:solidFill>
                          <a:effectLst/>
                          <a:latin typeface="Tahoma" pitchFamily="34" charset="0"/>
                          <a:ea typeface="Times New Roman" pitchFamily="18" charset="0"/>
                          <a:cs typeface="Tahoma" pitchFamily="34" charset="0"/>
                          <a:sym typeface="Symbol" pitchFamily="18" charset="2"/>
                        </a:rPr>
                        <a:t></a:t>
                      </a:r>
                      <a:r>
                        <a:rPr kumimoji="0" lang="en-US" altLang="ja-JP" sz="22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 Risk of GI ulceration with alcohol, NSAIDs, phenylbutazone, steroids.</a:t>
                      </a:r>
                      <a:endParaRPr kumimoji="0" lang="en-US" altLang="ja-JP" sz="2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01392" name="Rectangle 44"/>
          <p:cNvSpPr>
            <a:spLocks noChangeArrowheads="1"/>
          </p:cNvSpPr>
          <p:nvPr/>
        </p:nvSpPr>
        <p:spPr bwMode="auto">
          <a:xfrm>
            <a:off x="2057400" y="319088"/>
            <a:ext cx="45100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eaLnBrk="1" hangingPunct="1"/>
            <a:r>
              <a:rPr lang="en-US" altLang="ja-JP" sz="2800" b="1" i="0">
                <a:solidFill>
                  <a:srgbClr val="FF9900"/>
                </a:solidFill>
                <a:latin typeface="Arial" pitchFamily="34" charset="0"/>
                <a:ea typeface="MS PGothic" pitchFamily="34" charset="-128"/>
              </a:rPr>
              <a:t>ANTIPLATELET: ASPIRIN</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7390" name="Group 62"/>
          <p:cNvGraphicFramePr>
            <a:graphicFrameLocks noGrp="1"/>
          </p:cNvGraphicFramePr>
          <p:nvPr>
            <p:ph/>
          </p:nvPr>
        </p:nvGraphicFramePr>
        <p:xfrm>
          <a:off x="457200" y="684213"/>
          <a:ext cx="8229600" cy="6099175"/>
        </p:xfrm>
        <a:graphic>
          <a:graphicData uri="http://schemas.openxmlformats.org/drawingml/2006/table">
            <a:tbl>
              <a:tblPr/>
              <a:tblGrid>
                <a:gridCol w="2106613"/>
                <a:gridCol w="6122987"/>
              </a:tblGrid>
              <a:tr h="11002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Interventions</a:t>
                      </a:r>
                      <a:r>
                        <a:rPr kumimoji="0" lang="en-US" altLang="ja-JP" sz="20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t>
                      </a:r>
                      <a:endParaRPr kumimoji="0" lang="en-US" altLang="ja-JP" sz="20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0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Monitor liver and renal function tests, CBC, clotting times, stool guaiac, blood drug levels, and vital signs.</a:t>
                      </a:r>
                      <a:endParaRPr kumimoji="0" lang="en-US" altLang="ja-JP" sz="20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3107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Education:</a:t>
                      </a:r>
                      <a:endParaRPr kumimoji="0" lang="en-US" altLang="ja-JP" sz="20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Instruct to take drug with food and a full glass of water. </a:t>
                      </a:r>
                      <a:endParaRPr kumimoji="0" lang="en-US" altLang="ja-JP" sz="20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Do not crush and do not chew sustained-release preparations. </a:t>
                      </a:r>
                      <a:endParaRPr kumimoji="0" lang="en-US" altLang="ja-JP" sz="20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68814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Drugs:</a:t>
                      </a:r>
                      <a:endParaRPr kumimoji="0" lang="en-US" altLang="ja-JP" sz="2000" b="0" i="0" u="none" strike="noStrike" cap="none" normalizeH="0" baseline="0" smtClean="0">
                        <a:ln>
                          <a:noFill/>
                        </a:ln>
                        <a:solidFill>
                          <a:schemeClr val="tx1"/>
                        </a:solidFill>
                        <a:effectLst/>
                        <a:latin typeface="Arial" charset="0"/>
                        <a:ea typeface="ＭＳ Ｐゴシック" charset="-128"/>
                        <a:cs typeface="Tahoma"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136525" algn="l"/>
                        </a:tabLst>
                      </a:pPr>
                      <a:r>
                        <a:rPr kumimoji="0" lang="en-US" altLang="ja-JP" sz="2000" b="1" i="0" u="none" strike="noStrike" cap="none" normalizeH="0" baseline="0" smtClean="0">
                          <a:ln>
                            <a:noFill/>
                          </a:ln>
                          <a:solidFill>
                            <a:srgbClr val="FF0000"/>
                          </a:solidFill>
                          <a:effectLst/>
                          <a:latin typeface="Tahoma" pitchFamily="34" charset="0"/>
                          <a:ea typeface="ＭＳ Ｐゴシック" charset="-128"/>
                          <a:cs typeface="Times New Roman" pitchFamily="18" charset="0"/>
                        </a:rPr>
                        <a:t>COMMON DRUGS</a:t>
                      </a:r>
                      <a:r>
                        <a:rPr kumimoji="0" lang="en-US" altLang="ja-JP" sz="20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t>
                      </a:r>
                      <a:r>
                        <a:rPr kumimoji="0" lang="en-US" altLang="ja-JP" sz="2000" b="1"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 Code: </a:t>
                      </a:r>
                      <a:r>
                        <a:rPr kumimoji="0" lang="en-US" altLang="ja-JP" sz="2000" b="1" i="0" u="none" strike="noStrike" cap="none" normalizeH="0" baseline="0" smtClean="0">
                          <a:ln>
                            <a:noFill/>
                          </a:ln>
                          <a:solidFill>
                            <a:srgbClr val="0000FF"/>
                          </a:solidFill>
                          <a:effectLst/>
                          <a:latin typeface="Tahoma" pitchFamily="34" charset="0"/>
                          <a:ea typeface="ＭＳ Ｐゴシック" charset="-128"/>
                          <a:cs typeface="Times New Roman" pitchFamily="18" charset="0"/>
                        </a:rPr>
                        <a:t>D CAT</a:t>
                      </a:r>
                      <a:endParaRPr kumimoji="0" lang="en-US" altLang="ja-JP" sz="20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tab pos="136525" algn="l"/>
                        </a:tabLst>
                      </a:pPr>
                      <a:r>
                        <a:rPr kumimoji="0" lang="en-US" altLang="ja-JP" sz="2000" b="1" i="1" u="sng" strike="noStrike" cap="none" normalizeH="0" baseline="0" smtClean="0">
                          <a:ln>
                            <a:noFill/>
                          </a:ln>
                          <a:solidFill>
                            <a:srgbClr val="FF0000"/>
                          </a:solidFill>
                          <a:effectLst/>
                          <a:latin typeface="Tahoma" pitchFamily="34" charset="0"/>
                          <a:ea typeface="ＭＳ Ｐゴシック" charset="-128"/>
                          <a:cs typeface="Times New Roman" pitchFamily="18" charset="0"/>
                        </a:rPr>
                        <a:t>D</a:t>
                      </a:r>
                      <a:r>
                        <a:rPr kumimoji="0" lang="en-US" altLang="ja-JP" sz="2000" b="1" i="1" u="none" strike="noStrike" cap="none" normalizeH="0" baseline="0" smtClean="0">
                          <a:ln>
                            <a:noFill/>
                          </a:ln>
                          <a:solidFill>
                            <a:schemeClr val="tx1"/>
                          </a:solidFill>
                          <a:effectLst/>
                          <a:latin typeface="Tahoma" pitchFamily="34" charset="0"/>
                          <a:ea typeface="ＭＳ Ｐゴシック" charset="-128"/>
                          <a:cs typeface="Times New Roman" pitchFamily="18" charset="0"/>
                        </a:rPr>
                        <a:t>ipyridamole(persantine)</a:t>
                      </a:r>
                    </a:p>
                    <a:p>
                      <a:pPr marL="342900" marR="0" lvl="0" indent="-342900" algn="just" defTabSz="914400" rtl="0" eaLnBrk="0" fontAlgn="base" latinLnBrk="0" hangingPunct="0">
                        <a:lnSpc>
                          <a:spcPct val="100000"/>
                        </a:lnSpc>
                        <a:spcBef>
                          <a:spcPct val="0"/>
                        </a:spcBef>
                        <a:spcAft>
                          <a:spcPct val="0"/>
                        </a:spcAft>
                        <a:buClrTx/>
                        <a:buSzTx/>
                        <a:buFontTx/>
                        <a:buNone/>
                        <a:tabLst>
                          <a:tab pos="136525" algn="l"/>
                        </a:tabLst>
                      </a:pPr>
                      <a:r>
                        <a:rPr kumimoji="0" lang="en-US" altLang="ja-JP" sz="2000" b="1" i="1" u="sng" strike="noStrike" cap="none" normalizeH="0" baseline="0" smtClean="0">
                          <a:ln>
                            <a:noFill/>
                          </a:ln>
                          <a:solidFill>
                            <a:srgbClr val="FF0000"/>
                          </a:solidFill>
                          <a:effectLst/>
                          <a:latin typeface="Tahoma" pitchFamily="34" charset="0"/>
                          <a:ea typeface="ＭＳ Ｐゴシック" charset="-128"/>
                          <a:cs typeface="Times New Roman" pitchFamily="18" charset="0"/>
                        </a:rPr>
                        <a:t>C</a:t>
                      </a:r>
                      <a:r>
                        <a:rPr kumimoji="0" lang="en-US" altLang="ja-JP" sz="2000" b="1" i="1" u="none" strike="noStrike" cap="none" normalizeH="0" baseline="0" smtClean="0">
                          <a:ln>
                            <a:noFill/>
                          </a:ln>
                          <a:solidFill>
                            <a:schemeClr val="tx1"/>
                          </a:solidFill>
                          <a:effectLst/>
                          <a:latin typeface="Tahoma" pitchFamily="34" charset="0"/>
                          <a:ea typeface="ＭＳ Ｐゴシック" charset="-128"/>
                          <a:cs typeface="Times New Roman" pitchFamily="18" charset="0"/>
                        </a:rPr>
                        <a:t>lopidogrel(plavix)</a:t>
                      </a:r>
                    </a:p>
                    <a:p>
                      <a:pPr marL="342900" marR="0" lvl="0" indent="-342900" algn="just" defTabSz="914400" rtl="0" eaLnBrk="0" fontAlgn="base" latinLnBrk="0" hangingPunct="0">
                        <a:lnSpc>
                          <a:spcPct val="100000"/>
                        </a:lnSpc>
                        <a:spcBef>
                          <a:spcPct val="0"/>
                        </a:spcBef>
                        <a:spcAft>
                          <a:spcPct val="0"/>
                        </a:spcAft>
                        <a:buClrTx/>
                        <a:buSzTx/>
                        <a:buFontTx/>
                        <a:buNone/>
                        <a:tabLst>
                          <a:tab pos="136525" algn="l"/>
                        </a:tabLst>
                      </a:pPr>
                      <a:r>
                        <a:rPr kumimoji="0" lang="en-US" altLang="ja-JP" sz="2000" b="1" i="1" u="sng" strike="noStrike" cap="none" normalizeH="0" baseline="0" smtClean="0">
                          <a:ln>
                            <a:noFill/>
                          </a:ln>
                          <a:solidFill>
                            <a:srgbClr val="FF0000"/>
                          </a:solidFill>
                          <a:effectLst/>
                          <a:latin typeface="Tahoma" pitchFamily="34" charset="0"/>
                          <a:ea typeface="ＭＳ Ｐゴシック" charset="-128"/>
                          <a:cs typeface="Times New Roman" pitchFamily="18" charset="0"/>
                        </a:rPr>
                        <a:t>A</a:t>
                      </a:r>
                      <a:r>
                        <a:rPr kumimoji="0" lang="en-US" altLang="ja-JP" sz="2000" b="1" i="1" u="none" strike="noStrike" cap="none" normalizeH="0" baseline="0" smtClean="0">
                          <a:ln>
                            <a:noFill/>
                          </a:ln>
                          <a:solidFill>
                            <a:schemeClr val="tx1"/>
                          </a:solidFill>
                          <a:effectLst/>
                          <a:latin typeface="Tahoma" pitchFamily="34" charset="0"/>
                          <a:ea typeface="ＭＳ Ｐゴシック" charset="-128"/>
                          <a:cs typeface="Times New Roman" pitchFamily="18" charset="0"/>
                        </a:rPr>
                        <a:t>spirin(ASA) </a:t>
                      </a:r>
                    </a:p>
                    <a:p>
                      <a:pPr marL="342900" marR="0" lvl="0" indent="-342900" algn="just" defTabSz="914400" rtl="0" eaLnBrk="0" fontAlgn="base" latinLnBrk="0" hangingPunct="0">
                        <a:lnSpc>
                          <a:spcPct val="100000"/>
                        </a:lnSpc>
                        <a:spcBef>
                          <a:spcPct val="0"/>
                        </a:spcBef>
                        <a:spcAft>
                          <a:spcPct val="0"/>
                        </a:spcAft>
                        <a:buClrTx/>
                        <a:buSzTx/>
                        <a:buFontTx/>
                        <a:buNone/>
                        <a:tabLst>
                          <a:tab pos="136525" algn="l"/>
                        </a:tabLst>
                      </a:pPr>
                      <a:r>
                        <a:rPr kumimoji="0" lang="en-US" altLang="ja-JP" sz="2000" b="1" i="1" u="none" strike="noStrike" cap="none" normalizeH="0" baseline="0" smtClean="0">
                          <a:ln>
                            <a:noFill/>
                          </a:ln>
                          <a:solidFill>
                            <a:srgbClr val="FF0000"/>
                          </a:solidFill>
                          <a:effectLst/>
                          <a:latin typeface="Tahoma" pitchFamily="34" charset="0"/>
                          <a:ea typeface="ＭＳ Ｐゴシック" charset="-128"/>
                          <a:cs typeface="Times New Roman" pitchFamily="18" charset="0"/>
                        </a:rPr>
                        <a:t>T</a:t>
                      </a:r>
                      <a:r>
                        <a:rPr kumimoji="0" lang="en-US" altLang="ja-JP" sz="2000" b="1" i="1" u="none" strike="noStrike" cap="none" normalizeH="0" baseline="0" smtClean="0">
                          <a:ln>
                            <a:noFill/>
                          </a:ln>
                          <a:solidFill>
                            <a:schemeClr val="tx1"/>
                          </a:solidFill>
                          <a:effectLst/>
                          <a:latin typeface="Tahoma" pitchFamily="34" charset="0"/>
                          <a:ea typeface="ＭＳ Ｐゴシック" charset="-128"/>
                          <a:cs typeface="Times New Roman" pitchFamily="18" charset="0"/>
                        </a:rPr>
                        <a:t>iclopidine(Ticlid)</a:t>
                      </a:r>
                      <a:endParaRPr kumimoji="0" lang="en-US" altLang="ja-JP" sz="20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Aspirin (Bayer, Bufferin, Ecotrin)</a:t>
                      </a:r>
                      <a:endParaRPr kumimoji="0" lang="en-US" altLang="ja-JP" sz="20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Symbol" pitchFamily="18" charset="2"/>
                        <a:buChar char=""/>
                        <a:tabLst>
                          <a:tab pos="136525" algn="l"/>
                        </a:tabLst>
                      </a:pPr>
                      <a:r>
                        <a:rPr kumimoji="0" lang="en-US" altLang="ja-JP" sz="2000" b="0" i="0" u="none" strike="noStrike" cap="none" normalizeH="0" baseline="0" smtClean="0">
                          <a:ln>
                            <a:noFill/>
                          </a:ln>
                          <a:solidFill>
                            <a:schemeClr val="tx1"/>
                          </a:solidFill>
                          <a:effectLst/>
                          <a:latin typeface="Tahoma" pitchFamily="34" charset="0"/>
                          <a:ea typeface="ＭＳ Ｐゴシック" charset="-128"/>
                          <a:cs typeface="Times New Roman" pitchFamily="18" charset="0"/>
                        </a:rPr>
                        <a:t>Other antiplatelet drugs are listed below, however, there are numerous differences between each drug : Abciximab (Reopro); Cilostazol (Pletal); Eptifibatide (Integrilin); Sulinpyrazone (Anturane);  Tirofiban (Aggrastat)</a:t>
                      </a:r>
                      <a:endParaRPr kumimoji="0" lang="en-US" altLang="ja-JP" sz="2000" b="0" i="0" u="none" strike="noStrike" cap="none" normalizeH="0" baseline="0" smtClean="0">
                        <a:ln>
                          <a:noFill/>
                        </a:ln>
                        <a:solidFill>
                          <a:schemeClr val="tx1"/>
                        </a:solidFill>
                        <a:effectLst/>
                        <a:latin typeface="Arial" charset="0"/>
                        <a:ea typeface="ＭＳ Ｐゴシック"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02416" name="Rectangle 46"/>
          <p:cNvSpPr>
            <a:spLocks noChangeArrowheads="1"/>
          </p:cNvSpPr>
          <p:nvPr/>
        </p:nvSpPr>
        <p:spPr bwMode="auto">
          <a:xfrm>
            <a:off x="2057400" y="90488"/>
            <a:ext cx="45100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eaLnBrk="1" hangingPunct="1"/>
            <a:r>
              <a:rPr lang="en-US" altLang="ja-JP" sz="2800" b="1" i="0">
                <a:solidFill>
                  <a:srgbClr val="FF9900"/>
                </a:solidFill>
                <a:latin typeface="Arial" pitchFamily="34" charset="0"/>
                <a:ea typeface="MS PGothic" pitchFamily="34" charset="-128"/>
              </a:rPr>
              <a:t>ANTIPLATELET: ASPIRIN</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4"/>
          <p:cNvSpPr>
            <a:spLocks noChangeArrowheads="1"/>
          </p:cNvSpPr>
          <p:nvPr/>
        </p:nvSpPr>
        <p:spPr bwMode="auto">
          <a:xfrm>
            <a:off x="644525" y="2743200"/>
            <a:ext cx="7789863"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7000" b="1" i="0">
                <a:solidFill>
                  <a:srgbClr val="00FF00"/>
                </a:solidFill>
                <a:latin typeface="Mistral" pitchFamily="66" charset="0"/>
              </a:rPr>
              <a:t>CARDIOVASCULAR DRUGS</a:t>
            </a:r>
            <a:endParaRPr lang="en-US" sz="7000">
              <a:solidFill>
                <a:srgbClr val="00FF00"/>
              </a:solidFill>
              <a:latin typeface="Mistral" pitchFamily="66" charset="0"/>
            </a:endParaRPr>
          </a:p>
        </p:txBody>
      </p:sp>
      <p:sp>
        <p:nvSpPr>
          <p:cNvPr id="103427" name="Line 5"/>
          <p:cNvSpPr>
            <a:spLocks noChangeShapeType="1"/>
          </p:cNvSpPr>
          <p:nvPr/>
        </p:nvSpPr>
        <p:spPr bwMode="auto">
          <a:xfrm>
            <a:off x="0" y="16002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03428" name="Line 6"/>
          <p:cNvSpPr>
            <a:spLocks noChangeShapeType="1"/>
          </p:cNvSpPr>
          <p:nvPr/>
        </p:nvSpPr>
        <p:spPr bwMode="auto">
          <a:xfrm>
            <a:off x="304800" y="15240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03429" name="Line 7"/>
          <p:cNvSpPr>
            <a:spLocks noChangeShapeType="1"/>
          </p:cNvSpPr>
          <p:nvPr/>
        </p:nvSpPr>
        <p:spPr bwMode="auto">
          <a:xfrm>
            <a:off x="762000" y="1447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03430" name="Line 8"/>
          <p:cNvSpPr>
            <a:spLocks noChangeShapeType="1"/>
          </p:cNvSpPr>
          <p:nvPr/>
        </p:nvSpPr>
        <p:spPr bwMode="auto">
          <a:xfrm>
            <a:off x="2667000" y="50292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03431" name="Line 9"/>
          <p:cNvSpPr>
            <a:spLocks noChangeShapeType="1"/>
          </p:cNvSpPr>
          <p:nvPr/>
        </p:nvSpPr>
        <p:spPr bwMode="auto">
          <a:xfrm>
            <a:off x="2971800" y="49530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03432" name="Line 10"/>
          <p:cNvSpPr>
            <a:spLocks noChangeShapeType="1"/>
          </p:cNvSpPr>
          <p:nvPr/>
        </p:nvSpPr>
        <p:spPr bwMode="auto">
          <a:xfrm>
            <a:off x="3429000" y="4876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ChangeArrowheads="1"/>
          </p:cNvSpPr>
          <p:nvPr/>
        </p:nvSpPr>
        <p:spPr bwMode="auto">
          <a:xfrm>
            <a:off x="1862138" y="314325"/>
            <a:ext cx="50101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500" b="1" i="0">
                <a:solidFill>
                  <a:srgbClr val="00FF00"/>
                </a:solidFill>
              </a:rPr>
              <a:t>CARDIOVASCULAR DRUGS</a:t>
            </a:r>
          </a:p>
        </p:txBody>
      </p:sp>
      <p:sp>
        <p:nvSpPr>
          <p:cNvPr id="104451" name="Rectangle 5"/>
          <p:cNvSpPr>
            <a:spLocks noChangeArrowheads="1"/>
          </p:cNvSpPr>
          <p:nvPr/>
        </p:nvSpPr>
        <p:spPr bwMode="auto">
          <a:xfrm>
            <a:off x="76200" y="822325"/>
            <a:ext cx="9271000"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7200" algn="l">
              <a:tabLst>
                <a:tab pos="182563" algn="l"/>
              </a:tabLst>
            </a:pPr>
            <a:r>
              <a:rPr lang="en-US" sz="3000">
                <a:solidFill>
                  <a:srgbClr val="FF0066"/>
                </a:solidFill>
                <a:latin typeface="Times New Roman" pitchFamily="18" charset="0"/>
              </a:rPr>
              <a:t>ANTIHYPERTENSIVES</a:t>
            </a:r>
          </a:p>
          <a:p>
            <a:pPr indent="457200" algn="l">
              <a:tabLst>
                <a:tab pos="182563" algn="l"/>
              </a:tabLst>
            </a:pPr>
            <a:r>
              <a:rPr lang="en-US" sz="3000">
                <a:solidFill>
                  <a:schemeClr val="accent1"/>
                </a:solidFill>
                <a:latin typeface="Times New Roman" pitchFamily="18" charset="0"/>
              </a:rPr>
              <a:t>CODE NAME: AAABCCD (short cut for anti-hypertensive)</a:t>
            </a:r>
          </a:p>
          <a:p>
            <a:pPr indent="457200" algn="l">
              <a:tabLst>
                <a:tab pos="182563" algn="l"/>
              </a:tabLst>
            </a:pPr>
            <a:r>
              <a:rPr lang="en-US" sz="3000">
                <a:latin typeface="Times New Roman" pitchFamily="18" charset="0"/>
              </a:rPr>
              <a:t>                           </a:t>
            </a:r>
          </a:p>
          <a:p>
            <a:pPr indent="457200" algn="l">
              <a:tabLst>
                <a:tab pos="182563" algn="l"/>
              </a:tabLst>
            </a:pPr>
            <a:r>
              <a:rPr lang="en-US" sz="3000" b="1" u="sng">
                <a:solidFill>
                  <a:srgbClr val="00FF00"/>
                </a:solidFill>
                <a:latin typeface="Times New Roman" pitchFamily="18" charset="0"/>
              </a:rPr>
              <a:t>A</a:t>
            </a:r>
            <a:r>
              <a:rPr lang="en-US" sz="3000">
                <a:latin typeface="Times New Roman" pitchFamily="18" charset="0"/>
              </a:rPr>
              <a:t>ngiotensin Converting Enzyme Inhibitor or Antagonist </a:t>
            </a:r>
          </a:p>
          <a:p>
            <a:pPr indent="457200" algn="l">
              <a:tabLst>
                <a:tab pos="182563" algn="l"/>
              </a:tabLst>
            </a:pPr>
            <a:r>
              <a:rPr lang="en-US" sz="3000">
                <a:latin typeface="Times New Roman" pitchFamily="18" charset="0"/>
              </a:rPr>
              <a:t>(ACE Inhibitor)</a:t>
            </a:r>
          </a:p>
          <a:p>
            <a:pPr indent="457200" algn="l">
              <a:tabLst>
                <a:tab pos="182563" algn="l"/>
              </a:tabLst>
            </a:pPr>
            <a:r>
              <a:rPr lang="en-US" sz="3000" b="1" u="sng">
                <a:solidFill>
                  <a:srgbClr val="00FF00"/>
                </a:solidFill>
                <a:latin typeface="Times New Roman" pitchFamily="18" charset="0"/>
              </a:rPr>
              <a:t>A</a:t>
            </a:r>
            <a:r>
              <a:rPr lang="en-US" sz="3000">
                <a:latin typeface="Times New Roman" pitchFamily="18" charset="0"/>
              </a:rPr>
              <a:t>ngiotensin II Receptor Blocker (ARBS)</a:t>
            </a:r>
          </a:p>
          <a:p>
            <a:pPr indent="457200" algn="l">
              <a:tabLst>
                <a:tab pos="182563" algn="l"/>
              </a:tabLst>
            </a:pPr>
            <a:r>
              <a:rPr lang="en-US" sz="3000" b="1" u="sng">
                <a:solidFill>
                  <a:srgbClr val="00FF00"/>
                </a:solidFill>
                <a:latin typeface="Times New Roman" pitchFamily="18" charset="0"/>
              </a:rPr>
              <a:t>A</a:t>
            </a:r>
            <a:r>
              <a:rPr lang="en-US" sz="3000">
                <a:latin typeface="Times New Roman" pitchFamily="18" charset="0"/>
              </a:rPr>
              <a:t>lpha Adrenergic Blockers </a:t>
            </a:r>
          </a:p>
          <a:p>
            <a:pPr indent="457200" algn="l">
              <a:tabLst>
                <a:tab pos="182563" algn="l"/>
              </a:tabLst>
            </a:pPr>
            <a:r>
              <a:rPr lang="en-US" sz="3000" b="1" u="sng">
                <a:solidFill>
                  <a:srgbClr val="00FF00"/>
                </a:solidFill>
                <a:latin typeface="Times New Roman" pitchFamily="18" charset="0"/>
              </a:rPr>
              <a:t>B</a:t>
            </a:r>
            <a:r>
              <a:rPr lang="en-US" sz="3000">
                <a:latin typeface="Times New Roman" pitchFamily="18" charset="0"/>
              </a:rPr>
              <a:t>eta Adrenergic Blockers</a:t>
            </a:r>
          </a:p>
          <a:p>
            <a:pPr indent="457200" algn="l">
              <a:tabLst>
                <a:tab pos="182563" algn="l"/>
              </a:tabLst>
            </a:pPr>
            <a:r>
              <a:rPr lang="en-US" sz="3000" b="1" u="sng">
                <a:solidFill>
                  <a:srgbClr val="00FF00"/>
                </a:solidFill>
                <a:latin typeface="Times New Roman" pitchFamily="18" charset="0"/>
              </a:rPr>
              <a:t>C</a:t>
            </a:r>
            <a:r>
              <a:rPr lang="en-US" sz="3000">
                <a:latin typeface="Times New Roman" pitchFamily="18" charset="0"/>
              </a:rPr>
              <a:t>alcium Channel Blockers</a:t>
            </a:r>
          </a:p>
          <a:p>
            <a:pPr indent="457200" algn="l">
              <a:tabLst>
                <a:tab pos="182563" algn="l"/>
              </a:tabLst>
            </a:pPr>
            <a:r>
              <a:rPr lang="en-US" sz="3000" b="1" u="sng">
                <a:solidFill>
                  <a:srgbClr val="00FF00"/>
                </a:solidFill>
                <a:latin typeface="Times New Roman" pitchFamily="18" charset="0"/>
              </a:rPr>
              <a:t>C</a:t>
            </a:r>
            <a:r>
              <a:rPr lang="en-US" sz="3000">
                <a:latin typeface="Times New Roman" pitchFamily="18" charset="0"/>
              </a:rPr>
              <a:t>entral Acting Sympatholytics /Adrenergic Blockers</a:t>
            </a:r>
          </a:p>
          <a:p>
            <a:pPr indent="457200" algn="l">
              <a:tabLst>
                <a:tab pos="182563" algn="l"/>
              </a:tabLst>
            </a:pPr>
            <a:r>
              <a:rPr lang="en-US" sz="3000" b="1" u="sng">
                <a:solidFill>
                  <a:srgbClr val="00FF00"/>
                </a:solidFill>
                <a:latin typeface="Times New Roman" pitchFamily="18" charset="0"/>
              </a:rPr>
              <a:t>D</a:t>
            </a:r>
            <a:r>
              <a:rPr lang="en-US" sz="3000">
                <a:latin typeface="Times New Roman" pitchFamily="18" charset="0"/>
              </a:rPr>
              <a:t>irect Acting Vasodilators</a:t>
            </a:r>
          </a:p>
          <a:p>
            <a:pPr indent="457200" algn="l">
              <a:tabLst>
                <a:tab pos="182563" algn="l"/>
              </a:tabLst>
            </a:pPr>
            <a:r>
              <a:rPr lang="en-US" sz="3000" u="sng">
                <a:solidFill>
                  <a:srgbClr val="FF0066"/>
                </a:solidFill>
                <a:latin typeface="Times New Roman" pitchFamily="18" charset="0"/>
              </a:rPr>
              <a:t>Angiotensin Converting Enzyme Inhibitor or Antagonist </a:t>
            </a:r>
          </a:p>
          <a:p>
            <a:pPr indent="457200" algn="l">
              <a:tabLst>
                <a:tab pos="182563" algn="l"/>
              </a:tabLst>
            </a:pPr>
            <a:r>
              <a:rPr lang="en-US" sz="3000" u="sng">
                <a:solidFill>
                  <a:srgbClr val="FF0066"/>
                </a:solidFill>
                <a:latin typeface="Times New Roman" pitchFamily="18" charset="0"/>
              </a:rPr>
              <a:t>(ACE Inhibitor)</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4"/>
          <p:cNvSpPr>
            <a:spLocks noChangeArrowheads="1"/>
          </p:cNvSpPr>
          <p:nvPr/>
        </p:nvSpPr>
        <p:spPr bwMode="auto">
          <a:xfrm>
            <a:off x="76200" y="719138"/>
            <a:ext cx="9067800"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3200" b="1" i="0" u="sng">
                <a:solidFill>
                  <a:srgbClr val="00FF00"/>
                </a:solidFill>
                <a:latin typeface="Times New Roman" pitchFamily="18" charset="0"/>
              </a:rPr>
              <a:t>Angiotensin Converting Enzyme Inhibitor or Antagonist (ACE Inhibitor)</a:t>
            </a:r>
          </a:p>
          <a:p>
            <a:pPr algn="l"/>
            <a:endParaRPr lang="en-US" sz="3000" i="0">
              <a:latin typeface="Times New Roman" pitchFamily="18" charset="0"/>
            </a:endParaRPr>
          </a:p>
          <a:p>
            <a:r>
              <a:rPr lang="en-US" sz="3200" b="1" i="0">
                <a:solidFill>
                  <a:srgbClr val="00FFFF"/>
                </a:solidFill>
                <a:latin typeface="Times New Roman" pitchFamily="18" charset="0"/>
              </a:rPr>
              <a:t>ACTION:</a:t>
            </a:r>
            <a:r>
              <a:rPr lang="en-US" sz="3200" i="0">
                <a:latin typeface="Times New Roman" pitchFamily="18" charset="0"/>
              </a:rPr>
              <a:t> prevent vasoconstriction by blocking angiotensin 1 to angiotensin 2</a:t>
            </a:r>
          </a:p>
          <a:p>
            <a:endParaRPr lang="en-US" sz="3200" i="0">
              <a:latin typeface="Times New Roman" pitchFamily="18" charset="0"/>
            </a:endParaRPr>
          </a:p>
          <a:p>
            <a:r>
              <a:rPr lang="en-US" sz="3200" b="1" i="0">
                <a:solidFill>
                  <a:srgbClr val="00FFFF"/>
                </a:solidFill>
                <a:latin typeface="Times New Roman" pitchFamily="18" charset="0"/>
              </a:rPr>
              <a:t>USE:</a:t>
            </a:r>
            <a:r>
              <a:rPr lang="en-US" sz="3200" i="0">
                <a:latin typeface="Times New Roman" pitchFamily="18" charset="0"/>
              </a:rPr>
              <a:t> hypertension, adjunctive therapy in CHF, PREVENTS SEVERE HEART FAILURE following </a:t>
            </a:r>
          </a:p>
          <a:p>
            <a:r>
              <a:rPr lang="en-US" sz="3200" i="0">
                <a:latin typeface="Times New Roman" pitchFamily="18" charset="0"/>
              </a:rPr>
              <a:t>M.I. in clients with </a:t>
            </a:r>
          </a:p>
          <a:p>
            <a:r>
              <a:rPr lang="en-US" sz="3200" i="0">
                <a:latin typeface="Times New Roman" pitchFamily="18" charset="0"/>
              </a:rPr>
              <a:t>IMPAIRED LEFT VENTRICULAR FUNCTION </a:t>
            </a:r>
          </a:p>
          <a:p>
            <a:r>
              <a:rPr lang="en-US" sz="3200" i="0">
                <a:latin typeface="Times New Roman" pitchFamily="18" charset="0"/>
              </a:rPr>
              <a:t>and prevents kidney failure in Type 2 Diabetes.</a:t>
            </a:r>
            <a:r>
              <a:rPr lang="en-US" sz="3000" i="0">
                <a:latin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28600" y="2574925"/>
            <a:ext cx="86487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182563" algn="l"/>
              </a:tabLst>
            </a:pPr>
            <a:r>
              <a:rPr lang="en-US" sz="2800" i="0">
                <a:latin typeface="Showcard Gothic" pitchFamily="82" charset="0"/>
              </a:rPr>
              <a:t>Right Client</a:t>
            </a:r>
          </a:p>
          <a:p>
            <a:pPr>
              <a:tabLst>
                <a:tab pos="182563" algn="l"/>
              </a:tabLst>
            </a:pPr>
            <a:r>
              <a:rPr lang="en-US" sz="2800" i="0">
                <a:latin typeface="Showcard Gothic" pitchFamily="82" charset="0"/>
              </a:rPr>
              <a:t>Right Drug</a:t>
            </a:r>
          </a:p>
          <a:p>
            <a:pPr>
              <a:tabLst>
                <a:tab pos="182563" algn="l"/>
              </a:tabLst>
            </a:pPr>
            <a:r>
              <a:rPr lang="en-US" sz="2800" i="0">
                <a:latin typeface="Showcard Gothic" pitchFamily="82" charset="0"/>
              </a:rPr>
              <a:t>Right Dose</a:t>
            </a:r>
          </a:p>
          <a:p>
            <a:pPr>
              <a:tabLst>
                <a:tab pos="182563" algn="l"/>
              </a:tabLst>
            </a:pPr>
            <a:r>
              <a:rPr lang="en-US" sz="2800" i="0">
                <a:latin typeface="Showcard Gothic" pitchFamily="82" charset="0"/>
              </a:rPr>
              <a:t>Right Route</a:t>
            </a:r>
          </a:p>
          <a:p>
            <a:pPr>
              <a:tabLst>
                <a:tab pos="182563" algn="l"/>
              </a:tabLst>
            </a:pPr>
            <a:r>
              <a:rPr lang="en-US" sz="2800" i="0">
                <a:latin typeface="Showcard Gothic" pitchFamily="82" charset="0"/>
              </a:rPr>
              <a:t>Right Time</a:t>
            </a:r>
          </a:p>
          <a:p>
            <a:pPr>
              <a:tabLst>
                <a:tab pos="182563" algn="l"/>
              </a:tabLst>
            </a:pPr>
            <a:r>
              <a:rPr lang="en-US" sz="2800" i="0">
                <a:latin typeface="Showcard Gothic" pitchFamily="82" charset="0"/>
              </a:rPr>
              <a:t>Right Documentation</a:t>
            </a:r>
          </a:p>
          <a:p>
            <a:pPr>
              <a:tabLst>
                <a:tab pos="182563" algn="l"/>
              </a:tabLst>
            </a:pPr>
            <a:r>
              <a:rPr lang="en-US" sz="2800" i="0">
                <a:latin typeface="Showcard Gothic" pitchFamily="82" charset="0"/>
              </a:rPr>
              <a:t>Right Drug Preparation and Administration</a:t>
            </a:r>
          </a:p>
        </p:txBody>
      </p:sp>
      <p:sp>
        <p:nvSpPr>
          <p:cNvPr id="14339" name="WordArt 5"/>
          <p:cNvSpPr>
            <a:spLocks noChangeArrowheads="1" noChangeShapeType="1" noTextEdit="1"/>
          </p:cNvSpPr>
          <p:nvPr/>
        </p:nvSpPr>
        <p:spPr bwMode="auto">
          <a:xfrm>
            <a:off x="1981200" y="533400"/>
            <a:ext cx="5562600" cy="1038225"/>
          </a:xfrm>
          <a:prstGeom prst="rect">
            <a:avLst/>
          </a:prstGeom>
        </p:spPr>
        <p:txBody>
          <a:bodyPr wrap="none" fromWordArt="1">
            <a:prstTxWarp prst="textDoubleWave1">
              <a:avLst>
                <a:gd name="adj1" fmla="val 6500"/>
                <a:gd name="adj2" fmla="val 0"/>
              </a:avLst>
            </a:prstTxWarp>
          </a:bodyPr>
          <a:lstStyle/>
          <a:p>
            <a:r>
              <a:rPr lang="en-PH" sz="3600" kern="10" spc="-360">
                <a:ln w="12700">
                  <a:solidFill>
                    <a:srgbClr val="000099"/>
                  </a:solidFill>
                  <a:round/>
                  <a:headEnd/>
                  <a:tailEnd/>
                </a:ln>
                <a:gradFill rotWithShape="1">
                  <a:gsLst>
                    <a:gs pos="0">
                      <a:srgbClr val="FF00FF"/>
                    </a:gs>
                    <a:gs pos="50000">
                      <a:srgbClr val="FFFFFF"/>
                    </a:gs>
                    <a:gs pos="100000">
                      <a:srgbClr val="FF00FF"/>
                    </a:gs>
                  </a:gsLst>
                  <a:lin ang="5400000" scaled="1"/>
                </a:gradFill>
                <a:effectLst>
                  <a:outerShdw dist="125724" dir="18900000" algn="ctr" rotWithShape="0">
                    <a:srgbClr val="000099"/>
                  </a:outerShdw>
                </a:effectLst>
                <a:latin typeface="Impact"/>
              </a:rPr>
              <a:t>III. SEVEN RIGHTS</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ChangeArrowheads="1"/>
          </p:cNvSpPr>
          <p:nvPr/>
        </p:nvSpPr>
        <p:spPr bwMode="auto">
          <a:xfrm>
            <a:off x="152400" y="381000"/>
            <a:ext cx="8915400" cy="642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200" b="1">
                <a:solidFill>
                  <a:srgbClr val="FF0066"/>
                </a:solidFill>
                <a:latin typeface="Arial" pitchFamily="34" charset="0"/>
              </a:rPr>
              <a:t>EXAMPLES:</a:t>
            </a:r>
            <a:r>
              <a:rPr lang="en-US" sz="3200" b="1" i="0">
                <a:solidFill>
                  <a:srgbClr val="FF0066"/>
                </a:solidFill>
                <a:latin typeface="Arial" pitchFamily="34" charset="0"/>
              </a:rPr>
              <a:t> 	</a:t>
            </a:r>
            <a:r>
              <a:rPr lang="en-US" sz="3200" b="1" i="0">
                <a:latin typeface="Arial" pitchFamily="34" charset="0"/>
              </a:rPr>
              <a:t>Captopril (Capoten)</a:t>
            </a:r>
          </a:p>
          <a:p>
            <a:pPr algn="l"/>
            <a:endParaRPr lang="en-US" sz="3200" b="1" i="0">
              <a:latin typeface="Arial" pitchFamily="34" charset="0"/>
            </a:endParaRPr>
          </a:p>
          <a:p>
            <a:pPr algn="l"/>
            <a:r>
              <a:rPr lang="en-US" sz="3200" b="1" i="0">
                <a:solidFill>
                  <a:srgbClr val="FF0066"/>
                </a:solidFill>
                <a:latin typeface="Arial" pitchFamily="34" charset="0"/>
              </a:rPr>
              <a:t>ONE HOUR BEFORE MEALS</a:t>
            </a:r>
            <a:endParaRPr lang="en-US" sz="3200" i="0">
              <a:solidFill>
                <a:srgbClr val="FF0066"/>
              </a:solidFill>
              <a:latin typeface="Arial" pitchFamily="34" charset="0"/>
            </a:endParaRPr>
          </a:p>
          <a:p>
            <a:pPr algn="l"/>
            <a:r>
              <a:rPr lang="en-US" sz="3200" b="1" i="0">
                <a:latin typeface="Arial" pitchFamily="34" charset="0"/>
              </a:rPr>
              <a:t>		Enalapril (Vasotec)</a:t>
            </a:r>
            <a:endParaRPr lang="en-US" sz="3200" i="0">
              <a:latin typeface="Arial" pitchFamily="34" charset="0"/>
            </a:endParaRPr>
          </a:p>
          <a:p>
            <a:pPr algn="l"/>
            <a:r>
              <a:rPr lang="en-US" sz="3200" b="1" i="0">
                <a:latin typeface="Arial" pitchFamily="34" charset="0"/>
              </a:rPr>
              <a:t> 		Ramipril (Altace)</a:t>
            </a:r>
          </a:p>
          <a:p>
            <a:pPr algn="l"/>
            <a:endParaRPr lang="en-US" sz="3200" i="0">
              <a:latin typeface="Arial" pitchFamily="34" charset="0"/>
            </a:endParaRPr>
          </a:p>
          <a:p>
            <a:pPr algn="l"/>
            <a:r>
              <a:rPr lang="en-US" sz="3200" b="1" i="0">
                <a:solidFill>
                  <a:srgbClr val="FF0066"/>
                </a:solidFill>
                <a:latin typeface="Arial" pitchFamily="34" charset="0"/>
              </a:rPr>
              <a:t>Side Effects:</a:t>
            </a:r>
            <a:r>
              <a:rPr lang="en-US" sz="3200" b="1" i="0">
                <a:latin typeface="Arial" pitchFamily="34" charset="0"/>
              </a:rPr>
              <a:t> </a:t>
            </a:r>
            <a:r>
              <a:rPr lang="en-US" sz="3200" b="1" i="0">
                <a:solidFill>
                  <a:srgbClr val="00FF00"/>
                </a:solidFill>
                <a:latin typeface="Arial" pitchFamily="34" charset="0"/>
              </a:rPr>
              <a:t>CHIT – B</a:t>
            </a:r>
            <a:endParaRPr lang="en-US" sz="3200" i="0">
              <a:solidFill>
                <a:srgbClr val="00FF00"/>
              </a:solidFill>
              <a:latin typeface="Arial" pitchFamily="34" charset="0"/>
            </a:endParaRPr>
          </a:p>
          <a:p>
            <a:pPr algn="l"/>
            <a:r>
              <a:rPr lang="en-US" sz="3200" b="1" i="0">
                <a:latin typeface="Arial" pitchFamily="34" charset="0"/>
              </a:rPr>
              <a:t>		</a:t>
            </a:r>
            <a:r>
              <a:rPr lang="en-US" sz="3200" b="1" i="0">
                <a:solidFill>
                  <a:srgbClr val="00FF00"/>
                </a:solidFill>
                <a:latin typeface="Arial" pitchFamily="34" charset="0"/>
              </a:rPr>
              <a:t>C:</a:t>
            </a:r>
            <a:r>
              <a:rPr lang="en-US" sz="3200" b="1" i="0">
                <a:latin typeface="Arial" pitchFamily="34" charset="0"/>
              </a:rPr>
              <a:t> cough persistent</a:t>
            </a:r>
            <a:endParaRPr lang="en-US" sz="3200" i="0">
              <a:latin typeface="Arial" pitchFamily="34" charset="0"/>
            </a:endParaRPr>
          </a:p>
          <a:p>
            <a:pPr algn="l"/>
            <a:r>
              <a:rPr lang="en-US" sz="3200" b="1" i="0">
                <a:latin typeface="Arial" pitchFamily="34" charset="0"/>
              </a:rPr>
              <a:t>		</a:t>
            </a:r>
            <a:r>
              <a:rPr lang="en-US" sz="3200" b="1" i="0">
                <a:solidFill>
                  <a:srgbClr val="00FF00"/>
                </a:solidFill>
                <a:latin typeface="Arial" pitchFamily="34" charset="0"/>
              </a:rPr>
              <a:t>H:</a:t>
            </a:r>
            <a:r>
              <a:rPr lang="en-US" sz="3200" b="1" i="0">
                <a:latin typeface="Arial" pitchFamily="34" charset="0"/>
              </a:rPr>
              <a:t> Hyperkalemia and 						Hypoglycemia </a:t>
            </a:r>
            <a:endParaRPr lang="en-US" sz="3200" i="0">
              <a:latin typeface="Arial" pitchFamily="34" charset="0"/>
            </a:endParaRPr>
          </a:p>
          <a:p>
            <a:pPr algn="l"/>
            <a:r>
              <a:rPr lang="en-US" sz="3200" b="1" i="0">
                <a:latin typeface="Arial" pitchFamily="34" charset="0"/>
              </a:rPr>
              <a:t>		</a:t>
            </a:r>
            <a:r>
              <a:rPr lang="en-US" sz="3200" b="1" i="0">
                <a:solidFill>
                  <a:srgbClr val="00FF00"/>
                </a:solidFill>
                <a:latin typeface="Arial" pitchFamily="34" charset="0"/>
              </a:rPr>
              <a:t>I:</a:t>
            </a:r>
            <a:r>
              <a:rPr lang="en-US" sz="3200" b="1" i="0">
                <a:latin typeface="Arial" pitchFamily="34" charset="0"/>
              </a:rPr>
              <a:t>   Impotence and Insomnia</a:t>
            </a:r>
            <a:endParaRPr lang="en-US" sz="3200" i="0">
              <a:latin typeface="Arial" pitchFamily="34" charset="0"/>
            </a:endParaRPr>
          </a:p>
          <a:p>
            <a:pPr algn="l"/>
            <a:r>
              <a:rPr lang="en-US" sz="3200" b="1" i="0">
                <a:latin typeface="Arial" pitchFamily="34" charset="0"/>
              </a:rPr>
              <a:t>		</a:t>
            </a:r>
            <a:r>
              <a:rPr lang="en-US" sz="3200" b="1" i="0">
                <a:solidFill>
                  <a:srgbClr val="00FF00"/>
                </a:solidFill>
                <a:latin typeface="Arial" pitchFamily="34" charset="0"/>
              </a:rPr>
              <a:t>T:</a:t>
            </a:r>
            <a:r>
              <a:rPr lang="en-US" sz="3200" b="1" i="0">
                <a:latin typeface="Arial" pitchFamily="34" charset="0"/>
              </a:rPr>
              <a:t>  Taste decreases</a:t>
            </a:r>
            <a:endParaRPr lang="en-US" sz="3200" i="0">
              <a:latin typeface="Arial" pitchFamily="34" charset="0"/>
            </a:endParaRPr>
          </a:p>
          <a:p>
            <a:pPr algn="l"/>
            <a:r>
              <a:rPr lang="en-US" sz="3200" b="1" i="0">
                <a:latin typeface="Arial" pitchFamily="34" charset="0"/>
              </a:rPr>
              <a:t>		</a:t>
            </a:r>
            <a:r>
              <a:rPr lang="en-US" sz="3200" b="1" i="0">
                <a:solidFill>
                  <a:srgbClr val="00FF00"/>
                </a:solidFill>
                <a:latin typeface="Arial" pitchFamily="34" charset="0"/>
              </a:rPr>
              <a:t>B:</a:t>
            </a:r>
            <a:r>
              <a:rPr lang="en-US" sz="3200" b="1" i="0">
                <a:latin typeface="Arial" pitchFamily="34" charset="0"/>
              </a:rPr>
              <a:t>  Bleeding</a:t>
            </a:r>
            <a:r>
              <a:rPr lang="en-US" sz="3200">
                <a:latin typeface="Arial" pitchFamily="34" charset="0"/>
              </a:rPr>
              <a:t> </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457200" y="277813"/>
            <a:ext cx="8229600" cy="5818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6600" smtClean="0">
                <a:solidFill>
                  <a:srgbClr val="66FF33"/>
                </a:solidFill>
                <a:effectLst/>
                <a:latin typeface="Kristen ITC" pitchFamily="66" charset="0"/>
              </a:rPr>
              <a:t>GOD BLESS!!!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152400" y="1790700"/>
            <a:ext cx="8839200"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228528" bIns="0" anchor="ctr">
            <a:spAutoFit/>
          </a:bodyPr>
          <a:lstStyle/>
          <a:p>
            <a:pPr marL="342900" indent="-342900" algn="l">
              <a:buFontTx/>
              <a:buAutoNum type="arabicPeriod"/>
              <a:tabLst>
                <a:tab pos="136525" algn="l"/>
              </a:tabLst>
            </a:pPr>
            <a:r>
              <a:rPr lang="en-US" sz="2600">
                <a:solidFill>
                  <a:srgbClr val="CCCC00"/>
                </a:solidFill>
                <a:latin typeface="Times New Roman" pitchFamily="18" charset="0"/>
              </a:rPr>
              <a:t>Assess oral cavity and ability to swallow medicines</a:t>
            </a:r>
          </a:p>
          <a:p>
            <a:pPr marL="342900" indent="-342900" algn="l">
              <a:buFontTx/>
              <a:buAutoNum type="arabicPeriod"/>
              <a:tabLst>
                <a:tab pos="136525" algn="l"/>
              </a:tabLst>
            </a:pPr>
            <a:r>
              <a:rPr lang="en-US" sz="2600" b="1">
                <a:solidFill>
                  <a:srgbClr val="CCCC00"/>
                </a:solidFill>
                <a:latin typeface="Times New Roman" pitchFamily="18" charset="0"/>
              </a:rPr>
              <a:t>Enteric-coated medicines must not be crushed. Only scored tablets can be broken</a:t>
            </a:r>
          </a:p>
          <a:p>
            <a:pPr marL="342900" indent="-342900" algn="l">
              <a:buFontTx/>
              <a:buAutoNum type="arabicPeriod"/>
              <a:tabLst>
                <a:tab pos="136525" algn="l"/>
              </a:tabLst>
            </a:pPr>
            <a:r>
              <a:rPr lang="en-US" sz="2600" b="1">
                <a:solidFill>
                  <a:srgbClr val="CCCC00"/>
                </a:solidFill>
                <a:latin typeface="Times New Roman" pitchFamily="18" charset="0"/>
              </a:rPr>
              <a:t>Do not administer alcohol-based products like elixirs to alcohol dependent persons</a:t>
            </a:r>
          </a:p>
          <a:p>
            <a:pPr marL="342900" indent="-342900" algn="l">
              <a:buFontTx/>
              <a:buAutoNum type="arabicPeriod"/>
              <a:tabLst>
                <a:tab pos="136525" algn="l"/>
              </a:tabLst>
            </a:pPr>
            <a:r>
              <a:rPr lang="en-US" sz="2600" b="1">
                <a:solidFill>
                  <a:srgbClr val="CCCC00"/>
                </a:solidFill>
                <a:latin typeface="Times New Roman" pitchFamily="18" charset="0"/>
              </a:rPr>
              <a:t>Have patients swallow medicines except for sublingual and buccal route. Do not allow fluids 30 minutes after giving medicines. Give iron preparation using straw to prevent teeth staining.</a:t>
            </a:r>
          </a:p>
          <a:p>
            <a:pPr marL="342900" indent="-342900" algn="l">
              <a:buFontTx/>
              <a:buAutoNum type="arabicPeriod"/>
              <a:tabLst>
                <a:tab pos="136525" algn="l"/>
              </a:tabLst>
            </a:pPr>
            <a:r>
              <a:rPr lang="en-US" sz="2600" b="1">
                <a:solidFill>
                  <a:srgbClr val="CCCC00"/>
                </a:solidFill>
                <a:latin typeface="Times New Roman" pitchFamily="18" charset="0"/>
              </a:rPr>
              <a:t>When giving medicines via NGT, do not mix with food. Give before or after meals and flush tubing with 30 ml of H2O. Check for tube patency before giving medications.</a:t>
            </a:r>
          </a:p>
        </p:txBody>
      </p:sp>
      <p:sp>
        <p:nvSpPr>
          <p:cNvPr id="15363" name="Text Box 5"/>
          <p:cNvSpPr txBox="1">
            <a:spLocks noChangeArrowheads="1"/>
          </p:cNvSpPr>
          <p:nvPr/>
        </p:nvSpPr>
        <p:spPr bwMode="auto">
          <a:xfrm>
            <a:off x="0" y="152400"/>
            <a:ext cx="9144000"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pitchFamily="34" charset="0"/>
              </a:defRPr>
            </a:lvl1pPr>
            <a:lvl2pPr marL="742950" indent="-285750">
              <a:defRPr i="1">
                <a:solidFill>
                  <a:schemeClr val="tx1"/>
                </a:solidFill>
                <a:latin typeface="Arial" pitchFamily="34" charset="0"/>
              </a:defRPr>
            </a:lvl2pPr>
            <a:lvl3pPr marL="1143000" indent="-228600">
              <a:defRPr i="1">
                <a:solidFill>
                  <a:schemeClr val="tx1"/>
                </a:solidFill>
                <a:latin typeface="Arial" pitchFamily="34" charset="0"/>
              </a:defRPr>
            </a:lvl3pPr>
            <a:lvl4pPr marL="1600200" indent="-228600">
              <a:defRPr i="1">
                <a:solidFill>
                  <a:schemeClr val="tx1"/>
                </a:solidFill>
                <a:latin typeface="Arial" pitchFamily="34" charset="0"/>
              </a:defRPr>
            </a:lvl4pPr>
            <a:lvl5pPr marL="2057400" indent="-228600">
              <a:defRPr i="1">
                <a:solidFill>
                  <a:schemeClr val="tx1"/>
                </a:solidFill>
                <a:latin typeface="Arial" pitchFamily="34" charset="0"/>
              </a:defRPr>
            </a:lvl5pPr>
            <a:lvl6pPr marL="2514600" indent="-228600" algn="ctr" eaLnBrk="0" fontAlgn="base" hangingPunct="0">
              <a:spcBef>
                <a:spcPct val="0"/>
              </a:spcBef>
              <a:spcAft>
                <a:spcPct val="0"/>
              </a:spcAft>
              <a:defRPr i="1">
                <a:solidFill>
                  <a:schemeClr val="tx1"/>
                </a:solidFill>
                <a:latin typeface="Arial" pitchFamily="34" charset="0"/>
              </a:defRPr>
            </a:lvl6pPr>
            <a:lvl7pPr marL="2971800" indent="-228600" algn="ctr" eaLnBrk="0" fontAlgn="base" hangingPunct="0">
              <a:spcBef>
                <a:spcPct val="0"/>
              </a:spcBef>
              <a:spcAft>
                <a:spcPct val="0"/>
              </a:spcAft>
              <a:defRPr i="1">
                <a:solidFill>
                  <a:schemeClr val="tx1"/>
                </a:solidFill>
                <a:latin typeface="Arial" pitchFamily="34" charset="0"/>
              </a:defRPr>
            </a:lvl7pPr>
            <a:lvl8pPr marL="3429000" indent="-228600" algn="ctr" eaLnBrk="0" fontAlgn="base" hangingPunct="0">
              <a:spcBef>
                <a:spcPct val="0"/>
              </a:spcBef>
              <a:spcAft>
                <a:spcPct val="0"/>
              </a:spcAft>
              <a:defRPr i="1">
                <a:solidFill>
                  <a:schemeClr val="tx1"/>
                </a:solidFill>
                <a:latin typeface="Arial" pitchFamily="34" charset="0"/>
              </a:defRPr>
            </a:lvl8pPr>
            <a:lvl9pPr marL="3886200" indent="-228600" algn="ctr" eaLnBrk="0" fontAlgn="base" hangingPunct="0">
              <a:spcBef>
                <a:spcPct val="0"/>
              </a:spcBef>
              <a:spcAft>
                <a:spcPct val="0"/>
              </a:spcAft>
              <a:defRPr i="1">
                <a:solidFill>
                  <a:schemeClr val="tx1"/>
                </a:solidFill>
                <a:latin typeface="Arial" pitchFamily="34" charset="0"/>
              </a:defRPr>
            </a:lvl9pPr>
          </a:lstStyle>
          <a:p>
            <a:r>
              <a:rPr lang="en-US" sz="3800">
                <a:solidFill>
                  <a:srgbClr val="FF0066"/>
                </a:solidFill>
              </a:rPr>
              <a:t>IV. GENERAL CONSIDERATIONS FOR </a:t>
            </a:r>
          </a:p>
          <a:p>
            <a:r>
              <a:rPr lang="en-US" sz="3800">
                <a:solidFill>
                  <a:srgbClr val="FF0066"/>
                </a:solidFill>
              </a:rPr>
              <a:t>ORAL MEDICINES</a:t>
            </a:r>
          </a:p>
          <a:p>
            <a:endParaRPr lang="en-US" sz="3800">
              <a:solidFill>
                <a:srgbClr val="FF006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152400" y="1812925"/>
            <a:ext cx="9001125" cy="504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buFontTx/>
              <a:buChar char="•"/>
              <a:tabLst>
                <a:tab pos="136525" algn="l"/>
              </a:tabLst>
            </a:pPr>
            <a:r>
              <a:rPr lang="en-US" sz="2500">
                <a:solidFill>
                  <a:srgbClr val="CCCC00"/>
                </a:solidFill>
                <a:latin typeface="Times New Roman" pitchFamily="18" charset="0"/>
              </a:rPr>
              <a:t>Select appropriate needle size and syringe for ID, SQ, IM ROUTES</a:t>
            </a:r>
          </a:p>
          <a:p>
            <a:pPr algn="l">
              <a:buFontTx/>
              <a:buChar char="•"/>
              <a:tabLst>
                <a:tab pos="136525" algn="l"/>
              </a:tabLst>
            </a:pPr>
            <a:r>
              <a:rPr lang="en-US" sz="2500">
                <a:solidFill>
                  <a:srgbClr val="CCCC00"/>
                </a:solidFill>
                <a:latin typeface="Times New Roman" pitchFamily="18" charset="0"/>
              </a:rPr>
              <a:t>Use tuberculin syringe for medicines less than 1 ml</a:t>
            </a:r>
          </a:p>
          <a:p>
            <a:pPr algn="l">
              <a:buFontTx/>
              <a:buChar char="•"/>
              <a:tabLst>
                <a:tab pos="136525" algn="l"/>
              </a:tabLst>
            </a:pPr>
            <a:r>
              <a:rPr lang="en-US" sz="2500">
                <a:solidFill>
                  <a:srgbClr val="CCCC00"/>
                </a:solidFill>
                <a:latin typeface="Times New Roman" pitchFamily="18" charset="0"/>
              </a:rPr>
              <a:t>Draw up air equal to amount of medicines needed</a:t>
            </a:r>
          </a:p>
          <a:p>
            <a:pPr algn="l">
              <a:buFontTx/>
              <a:buChar char="•"/>
              <a:tabLst>
                <a:tab pos="136525" algn="l"/>
              </a:tabLst>
            </a:pPr>
            <a:r>
              <a:rPr lang="en-US" sz="2500">
                <a:solidFill>
                  <a:srgbClr val="CCCC00"/>
                </a:solidFill>
                <a:latin typeface="Times New Roman" pitchFamily="18" charset="0"/>
              </a:rPr>
              <a:t>Inject air to vial to prevent negative pressure and aid in aspirating medicines</a:t>
            </a:r>
          </a:p>
          <a:p>
            <a:pPr algn="l">
              <a:buFontTx/>
              <a:buChar char="•"/>
              <a:tabLst>
                <a:tab pos="136525" algn="l"/>
              </a:tabLst>
            </a:pPr>
            <a:r>
              <a:rPr lang="en-US" sz="2500">
                <a:solidFill>
                  <a:srgbClr val="CCCC00"/>
                </a:solidFill>
                <a:latin typeface="Times New Roman" pitchFamily="18" charset="0"/>
              </a:rPr>
              <a:t>Ampule: place needle into ampule to draw medicines and use filter needle to avoid glass shards</a:t>
            </a:r>
          </a:p>
          <a:p>
            <a:pPr algn="l">
              <a:buFontTx/>
              <a:buChar char="•"/>
              <a:tabLst>
                <a:tab pos="136525" algn="l"/>
              </a:tabLst>
            </a:pPr>
            <a:r>
              <a:rPr lang="en-US" sz="2500">
                <a:solidFill>
                  <a:srgbClr val="CCCC00"/>
                </a:solidFill>
                <a:latin typeface="Times New Roman" pitchFamily="18" charset="0"/>
              </a:rPr>
              <a:t>Select and rotate sites avoiding bruised or tender areas</a:t>
            </a:r>
          </a:p>
          <a:p>
            <a:pPr algn="l">
              <a:buFontTx/>
              <a:buChar char="•"/>
              <a:tabLst>
                <a:tab pos="136525" algn="l"/>
              </a:tabLst>
            </a:pPr>
            <a:r>
              <a:rPr lang="en-US" sz="2500">
                <a:solidFill>
                  <a:srgbClr val="CCCC00"/>
                </a:solidFill>
                <a:latin typeface="Times New Roman" pitchFamily="18" charset="0"/>
              </a:rPr>
              <a:t>Insert needle quickly with bevel side up. Aspirate to check for blood except heparin. If blood is present, remove needle and start again. For giving IV medicines, blood return is desired</a:t>
            </a:r>
          </a:p>
          <a:p>
            <a:pPr algn="l">
              <a:buFontTx/>
              <a:buChar char="•"/>
              <a:tabLst>
                <a:tab pos="136525" algn="l"/>
              </a:tabLst>
            </a:pPr>
            <a:r>
              <a:rPr lang="en-US" sz="2500">
                <a:solidFill>
                  <a:srgbClr val="CCCC00"/>
                </a:solidFill>
                <a:latin typeface="Times New Roman" pitchFamily="18" charset="0"/>
              </a:rPr>
              <a:t>Apply gentle pressure after giving injections except for heparin and Z-track.</a:t>
            </a:r>
          </a:p>
        </p:txBody>
      </p:sp>
      <p:sp>
        <p:nvSpPr>
          <p:cNvPr id="16387" name="Text Box 5"/>
          <p:cNvSpPr txBox="1">
            <a:spLocks noChangeArrowheads="1"/>
          </p:cNvSpPr>
          <p:nvPr/>
        </p:nvSpPr>
        <p:spPr bwMode="auto">
          <a:xfrm>
            <a:off x="0" y="152400"/>
            <a:ext cx="9144000"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pitchFamily="34" charset="0"/>
              </a:defRPr>
            </a:lvl1pPr>
            <a:lvl2pPr marL="742950" indent="-285750">
              <a:defRPr i="1">
                <a:solidFill>
                  <a:schemeClr val="tx1"/>
                </a:solidFill>
                <a:latin typeface="Arial" pitchFamily="34" charset="0"/>
              </a:defRPr>
            </a:lvl2pPr>
            <a:lvl3pPr marL="1143000" indent="-228600">
              <a:defRPr i="1">
                <a:solidFill>
                  <a:schemeClr val="tx1"/>
                </a:solidFill>
                <a:latin typeface="Arial" pitchFamily="34" charset="0"/>
              </a:defRPr>
            </a:lvl3pPr>
            <a:lvl4pPr marL="1600200" indent="-228600">
              <a:defRPr i="1">
                <a:solidFill>
                  <a:schemeClr val="tx1"/>
                </a:solidFill>
                <a:latin typeface="Arial" pitchFamily="34" charset="0"/>
              </a:defRPr>
            </a:lvl4pPr>
            <a:lvl5pPr marL="2057400" indent="-228600">
              <a:defRPr i="1">
                <a:solidFill>
                  <a:schemeClr val="tx1"/>
                </a:solidFill>
                <a:latin typeface="Arial" pitchFamily="34" charset="0"/>
              </a:defRPr>
            </a:lvl5pPr>
            <a:lvl6pPr marL="2514600" indent="-228600" algn="ctr" eaLnBrk="0" fontAlgn="base" hangingPunct="0">
              <a:spcBef>
                <a:spcPct val="0"/>
              </a:spcBef>
              <a:spcAft>
                <a:spcPct val="0"/>
              </a:spcAft>
              <a:defRPr i="1">
                <a:solidFill>
                  <a:schemeClr val="tx1"/>
                </a:solidFill>
                <a:latin typeface="Arial" pitchFamily="34" charset="0"/>
              </a:defRPr>
            </a:lvl6pPr>
            <a:lvl7pPr marL="2971800" indent="-228600" algn="ctr" eaLnBrk="0" fontAlgn="base" hangingPunct="0">
              <a:spcBef>
                <a:spcPct val="0"/>
              </a:spcBef>
              <a:spcAft>
                <a:spcPct val="0"/>
              </a:spcAft>
              <a:defRPr i="1">
                <a:solidFill>
                  <a:schemeClr val="tx1"/>
                </a:solidFill>
                <a:latin typeface="Arial" pitchFamily="34" charset="0"/>
              </a:defRPr>
            </a:lvl7pPr>
            <a:lvl8pPr marL="3429000" indent="-228600" algn="ctr" eaLnBrk="0" fontAlgn="base" hangingPunct="0">
              <a:spcBef>
                <a:spcPct val="0"/>
              </a:spcBef>
              <a:spcAft>
                <a:spcPct val="0"/>
              </a:spcAft>
              <a:defRPr i="1">
                <a:solidFill>
                  <a:schemeClr val="tx1"/>
                </a:solidFill>
                <a:latin typeface="Arial" pitchFamily="34" charset="0"/>
              </a:defRPr>
            </a:lvl8pPr>
            <a:lvl9pPr marL="3886200" indent="-228600" algn="ctr" eaLnBrk="0" fontAlgn="base" hangingPunct="0">
              <a:spcBef>
                <a:spcPct val="0"/>
              </a:spcBef>
              <a:spcAft>
                <a:spcPct val="0"/>
              </a:spcAft>
              <a:defRPr i="1">
                <a:solidFill>
                  <a:schemeClr val="tx1"/>
                </a:solidFill>
                <a:latin typeface="Arial" pitchFamily="34" charset="0"/>
              </a:defRPr>
            </a:lvl9pPr>
          </a:lstStyle>
          <a:p>
            <a:r>
              <a:rPr lang="en-US" sz="3800">
                <a:solidFill>
                  <a:srgbClr val="FF0066"/>
                </a:solidFill>
              </a:rPr>
              <a:t>V. GENERAL CONSIDERATIONS FOR </a:t>
            </a:r>
          </a:p>
          <a:p>
            <a:r>
              <a:rPr lang="en-US" sz="3800">
                <a:solidFill>
                  <a:srgbClr val="FF0066"/>
                </a:solidFill>
              </a:rPr>
              <a:t>PARENTERAL MEDICINES</a:t>
            </a:r>
          </a:p>
          <a:p>
            <a:endParaRPr lang="en-US" sz="3800">
              <a:solidFill>
                <a:srgbClr val="FF0066"/>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381000" y="1273175"/>
            <a:ext cx="70104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800100" lvl="1" indent="-342900" algn="l">
              <a:tabLst>
                <a:tab pos="274638" algn="l"/>
              </a:tabLst>
            </a:pPr>
            <a:r>
              <a:rPr lang="en-US" sz="2400">
                <a:solidFill>
                  <a:srgbClr val="FF9900"/>
                </a:solidFill>
                <a:latin typeface="Arial" pitchFamily="34" charset="0"/>
              </a:rPr>
              <a:t>a.   Use 25g to 27g, ½ to 1 inch needle</a:t>
            </a:r>
          </a:p>
          <a:p>
            <a:pPr marL="800100" lvl="1" indent="-342900" algn="l">
              <a:tabLst>
                <a:tab pos="274638" algn="l"/>
              </a:tabLst>
            </a:pPr>
            <a:r>
              <a:rPr lang="en-US" sz="2400">
                <a:solidFill>
                  <a:srgbClr val="FF9900"/>
                </a:solidFill>
                <a:latin typeface="Arial" pitchFamily="34" charset="0"/>
              </a:rPr>
              <a:t>b.   Maximum volume of 1.5 ml</a:t>
            </a:r>
          </a:p>
          <a:p>
            <a:pPr marL="800100" lvl="1" indent="-342900" algn="l">
              <a:tabLst>
                <a:tab pos="274638" algn="l"/>
              </a:tabLst>
            </a:pPr>
            <a:r>
              <a:rPr lang="en-US" sz="2400">
                <a:solidFill>
                  <a:srgbClr val="FF9900"/>
                </a:solidFill>
                <a:latin typeface="Arial" pitchFamily="34" charset="0"/>
              </a:rPr>
              <a:t>c.   Pinch skin to form SC fold and insert at 45  </a:t>
            </a:r>
          </a:p>
          <a:p>
            <a:pPr marL="800100" lvl="1" indent="-342900" algn="l">
              <a:tabLst>
                <a:tab pos="274638" algn="l"/>
              </a:tabLst>
            </a:pPr>
            <a:r>
              <a:rPr lang="en-US" sz="2400">
                <a:solidFill>
                  <a:srgbClr val="FF9900"/>
                </a:solidFill>
                <a:latin typeface="Arial" pitchFamily="34" charset="0"/>
              </a:rPr>
              <a:t>degrees in thigh or arm and 90 degrees in abdomen</a:t>
            </a:r>
          </a:p>
          <a:p>
            <a:pPr marL="800100" lvl="1" indent="-342900" algn="l">
              <a:buFontTx/>
              <a:buAutoNum type="alphaLcPeriod" startAt="4"/>
              <a:tabLst>
                <a:tab pos="274638" algn="l"/>
              </a:tabLst>
            </a:pPr>
            <a:r>
              <a:rPr lang="en-US" sz="2400">
                <a:solidFill>
                  <a:srgbClr val="FF9900"/>
                </a:solidFill>
                <a:latin typeface="Arial" pitchFamily="34" charset="0"/>
              </a:rPr>
              <a:t>Possible sites: lateral aspect of upper arm, anterior thigh, abdomen…1 inch from umbilicus and scapular area</a:t>
            </a:r>
          </a:p>
          <a:p>
            <a:pPr marL="800100" lvl="1" indent="-342900" algn="l">
              <a:buFontTx/>
              <a:buAutoNum type="alphaLcPeriod" startAt="4"/>
              <a:tabLst>
                <a:tab pos="274638" algn="l"/>
              </a:tabLst>
            </a:pPr>
            <a:endParaRPr lang="en-US" sz="2400">
              <a:solidFill>
                <a:srgbClr val="FF9900"/>
              </a:solidFill>
              <a:latin typeface="Arial" pitchFamily="34" charset="0"/>
            </a:endParaRPr>
          </a:p>
          <a:p>
            <a:pPr marL="342900" indent="-342900" algn="l">
              <a:tabLst>
                <a:tab pos="274638" algn="l"/>
              </a:tabLst>
            </a:pPr>
            <a:r>
              <a:rPr lang="en-US" sz="2400" b="1">
                <a:solidFill>
                  <a:srgbClr val="FF9900"/>
                </a:solidFill>
                <a:latin typeface="Arial" pitchFamily="34" charset="0"/>
              </a:rPr>
              <a:t>EXAMPLES:</a:t>
            </a:r>
            <a:r>
              <a:rPr lang="en-US" sz="2400">
                <a:solidFill>
                  <a:srgbClr val="FF9900"/>
                </a:solidFill>
                <a:latin typeface="Arial" pitchFamily="34" charset="0"/>
              </a:rPr>
              <a:t> </a:t>
            </a:r>
          </a:p>
          <a:p>
            <a:pPr marL="342900" indent="-342900" algn="l">
              <a:tabLst>
                <a:tab pos="274638" algn="l"/>
              </a:tabLst>
            </a:pPr>
            <a:r>
              <a:rPr lang="en-US" sz="2400">
                <a:solidFill>
                  <a:srgbClr val="FF9900"/>
                </a:solidFill>
                <a:latin typeface="Arial" pitchFamily="34" charset="0"/>
              </a:rPr>
              <a:t>	Heparin,</a:t>
            </a:r>
          </a:p>
          <a:p>
            <a:pPr marL="342900" indent="-342900" algn="l">
              <a:tabLst>
                <a:tab pos="274638" algn="l"/>
              </a:tabLst>
            </a:pPr>
            <a:r>
              <a:rPr lang="en-US" sz="2400">
                <a:solidFill>
                  <a:srgbClr val="FF9900"/>
                </a:solidFill>
                <a:latin typeface="Arial" pitchFamily="34" charset="0"/>
              </a:rPr>
              <a:t>		Insulin, </a:t>
            </a:r>
          </a:p>
          <a:p>
            <a:pPr marL="342900" indent="-342900" algn="l">
              <a:tabLst>
                <a:tab pos="274638" algn="l"/>
              </a:tabLst>
            </a:pPr>
            <a:r>
              <a:rPr lang="en-US" sz="2400">
                <a:solidFill>
                  <a:srgbClr val="FF9900"/>
                </a:solidFill>
                <a:latin typeface="Arial" pitchFamily="34" charset="0"/>
              </a:rPr>
              <a:t>			MMR, </a:t>
            </a:r>
          </a:p>
          <a:p>
            <a:pPr marL="342900" indent="-342900" algn="l">
              <a:tabLst>
                <a:tab pos="274638" algn="l"/>
              </a:tabLst>
            </a:pPr>
            <a:r>
              <a:rPr lang="en-US" sz="2400">
                <a:solidFill>
                  <a:srgbClr val="FF9900"/>
                </a:solidFill>
                <a:latin typeface="Arial" pitchFamily="34" charset="0"/>
              </a:rPr>
              <a:t>				Enoxaparin (Lovenox) </a:t>
            </a:r>
          </a:p>
        </p:txBody>
      </p:sp>
      <p:sp>
        <p:nvSpPr>
          <p:cNvPr id="17411" name="WordArt 5"/>
          <p:cNvSpPr>
            <a:spLocks noChangeArrowheads="1" noChangeShapeType="1" noTextEdit="1"/>
          </p:cNvSpPr>
          <p:nvPr/>
        </p:nvSpPr>
        <p:spPr bwMode="auto">
          <a:xfrm>
            <a:off x="304800" y="304800"/>
            <a:ext cx="630555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100000">
                      <a:srgbClr val="FF9900"/>
                    </a:gs>
                  </a:gsLst>
                  <a:lin ang="5400000" scaled="1"/>
                </a:gradFill>
                <a:latin typeface="Arial Black"/>
              </a:rPr>
              <a:t>1.   SQ ADMINISTRATION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381000" y="1425575"/>
            <a:ext cx="7010400"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6482" tIns="0" rIns="0" bIns="0" anchor="ctr">
            <a:spAutoFit/>
          </a:bodyPr>
          <a:lstStyle/>
          <a:p>
            <a:pPr marL="800100" lvl="1" indent="-342900" algn="l">
              <a:buFontTx/>
              <a:buAutoNum type="alphaLcPeriod"/>
              <a:tabLst>
                <a:tab pos="274638" algn="l"/>
              </a:tabLst>
            </a:pPr>
            <a:r>
              <a:rPr lang="en-US" sz="2400">
                <a:solidFill>
                  <a:srgbClr val="FF0066"/>
                </a:solidFill>
                <a:latin typeface="Arial" pitchFamily="34" charset="0"/>
              </a:rPr>
              <a:t>   Use 26g to 27g, 1" needle on a 1 ml or tuberculin syringe (vol. approximately 0.1 ml)</a:t>
            </a:r>
          </a:p>
          <a:p>
            <a:pPr marL="800100" lvl="1" indent="-342900" algn="l">
              <a:buFontTx/>
              <a:buAutoNum type="alphaLcPeriod"/>
              <a:tabLst>
                <a:tab pos="274638" algn="l"/>
              </a:tabLst>
            </a:pPr>
            <a:r>
              <a:rPr lang="en-US" sz="2400">
                <a:solidFill>
                  <a:srgbClr val="FF0066"/>
                </a:solidFill>
                <a:latin typeface="Arial" pitchFamily="34" charset="0"/>
              </a:rPr>
              <a:t>   Insert needle at 10-15 angle with 1-2 mm depth with needle bevel upward</a:t>
            </a:r>
          </a:p>
          <a:p>
            <a:pPr marL="800100" lvl="1" indent="-342900" algn="l">
              <a:buFontTx/>
              <a:buAutoNum type="alphaLcPeriod"/>
              <a:tabLst>
                <a:tab pos="274638" algn="l"/>
              </a:tabLst>
            </a:pPr>
            <a:r>
              <a:rPr lang="en-US" sz="2400">
                <a:solidFill>
                  <a:srgbClr val="FF0066"/>
                </a:solidFill>
                <a:latin typeface="Arial" pitchFamily="34" charset="0"/>
              </a:rPr>
              <a:t>   When wheal appears, do not massage, mark</a:t>
            </a:r>
          </a:p>
          <a:p>
            <a:pPr marL="800100" lvl="1" indent="-342900" algn="l">
              <a:buFontTx/>
              <a:buAutoNum type="alphaLcPeriod"/>
              <a:tabLst>
                <a:tab pos="274638" algn="l"/>
              </a:tabLst>
            </a:pPr>
            <a:r>
              <a:rPr lang="en-US" sz="2400">
                <a:solidFill>
                  <a:srgbClr val="FF0066"/>
                </a:solidFill>
                <a:latin typeface="Arial" pitchFamily="34" charset="0"/>
              </a:rPr>
              <a:t>   Possible sites: ventral forearm, scapula, upper chest</a:t>
            </a:r>
          </a:p>
          <a:p>
            <a:pPr marL="800100" lvl="1" indent="-342900" algn="l">
              <a:tabLst>
                <a:tab pos="274638" algn="l"/>
              </a:tabLst>
            </a:pPr>
            <a:endParaRPr lang="en-US" sz="2400">
              <a:solidFill>
                <a:srgbClr val="FF0066"/>
              </a:solidFill>
              <a:latin typeface="Arial" pitchFamily="34" charset="0"/>
            </a:endParaRPr>
          </a:p>
          <a:p>
            <a:pPr marL="342900" indent="-342900" algn="l">
              <a:tabLst>
                <a:tab pos="274638" algn="l"/>
              </a:tabLst>
            </a:pPr>
            <a:r>
              <a:rPr lang="en-US" sz="2400" b="1">
                <a:solidFill>
                  <a:srgbClr val="FF0066"/>
                </a:solidFill>
                <a:latin typeface="Arial" pitchFamily="34" charset="0"/>
              </a:rPr>
              <a:t>EXAMPLES:</a:t>
            </a:r>
            <a:r>
              <a:rPr lang="en-US" sz="2400">
                <a:solidFill>
                  <a:srgbClr val="FF0066"/>
                </a:solidFill>
                <a:latin typeface="Arial" pitchFamily="34" charset="0"/>
              </a:rPr>
              <a:t> </a:t>
            </a:r>
          </a:p>
          <a:p>
            <a:pPr marL="342900" indent="-342900" algn="l">
              <a:tabLst>
                <a:tab pos="274638" algn="l"/>
              </a:tabLst>
            </a:pPr>
            <a:r>
              <a:rPr lang="en-US" sz="2400">
                <a:solidFill>
                  <a:srgbClr val="FF0066"/>
                </a:solidFill>
                <a:latin typeface="Arial" pitchFamily="34" charset="0"/>
              </a:rPr>
              <a:t>	BCG, </a:t>
            </a:r>
          </a:p>
          <a:p>
            <a:pPr marL="342900" indent="-342900" algn="l">
              <a:tabLst>
                <a:tab pos="274638" algn="l"/>
              </a:tabLst>
            </a:pPr>
            <a:r>
              <a:rPr lang="en-US" sz="2400">
                <a:solidFill>
                  <a:srgbClr val="FF0066"/>
                </a:solidFill>
                <a:latin typeface="Arial" pitchFamily="34" charset="0"/>
              </a:rPr>
              <a:t>		PPD (Purified Protein Derivative)/ </a:t>
            </a:r>
          </a:p>
          <a:p>
            <a:pPr marL="342900" indent="-342900" algn="l">
              <a:tabLst>
                <a:tab pos="274638" algn="l"/>
              </a:tabLst>
            </a:pPr>
            <a:r>
              <a:rPr lang="en-US" sz="2400">
                <a:solidFill>
                  <a:srgbClr val="FF0066"/>
                </a:solidFill>
                <a:latin typeface="Arial" pitchFamily="34" charset="0"/>
              </a:rPr>
              <a:t>			Mantoux test</a:t>
            </a:r>
          </a:p>
          <a:p>
            <a:pPr marL="342900" indent="-342900" algn="l">
              <a:tabLst>
                <a:tab pos="274638" algn="l"/>
              </a:tabLst>
            </a:pPr>
            <a:endParaRPr lang="en-US" sz="2400">
              <a:solidFill>
                <a:srgbClr val="FF0066"/>
              </a:solidFill>
              <a:latin typeface="Arial" pitchFamily="34" charset="0"/>
            </a:endParaRPr>
          </a:p>
        </p:txBody>
      </p:sp>
      <p:sp>
        <p:nvSpPr>
          <p:cNvPr id="18435" name="WordArt 5"/>
          <p:cNvSpPr>
            <a:spLocks noChangeArrowheads="1" noChangeShapeType="1" noTextEdit="1"/>
          </p:cNvSpPr>
          <p:nvPr/>
        </p:nvSpPr>
        <p:spPr bwMode="auto">
          <a:xfrm>
            <a:off x="304800" y="304800"/>
            <a:ext cx="630555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100000">
                      <a:srgbClr val="FF0066"/>
                    </a:gs>
                  </a:gsLst>
                  <a:lin ang="5400000" scaled="1"/>
                </a:gradFill>
                <a:latin typeface="Arial Black"/>
              </a:rPr>
              <a:t>2.   ID ADMINISTRATION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304800" y="1243013"/>
            <a:ext cx="8664575"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1" algn="l">
              <a:tabLst>
                <a:tab pos="274638" algn="l"/>
              </a:tabLst>
            </a:pPr>
            <a:r>
              <a:rPr lang="en-US" sz="2400">
                <a:solidFill>
                  <a:schemeClr val="accent1"/>
                </a:solidFill>
                <a:latin typeface="Arial" pitchFamily="34" charset="0"/>
              </a:rPr>
              <a:t>a.   Use 18 g to 23 g, 1-2 inch needle, maximum volume is 5ml</a:t>
            </a:r>
          </a:p>
          <a:p>
            <a:pPr lvl="1" algn="l">
              <a:tabLst>
                <a:tab pos="274638" algn="l"/>
              </a:tabLst>
            </a:pPr>
            <a:r>
              <a:rPr lang="en-US" sz="2400">
                <a:solidFill>
                  <a:schemeClr val="accent1"/>
                </a:solidFill>
                <a:latin typeface="Arial" pitchFamily="34" charset="0"/>
              </a:rPr>
              <a:t>b.   Stretch skin taut</a:t>
            </a:r>
          </a:p>
          <a:p>
            <a:pPr lvl="1" algn="l">
              <a:tabLst>
                <a:tab pos="274638" algn="l"/>
              </a:tabLst>
            </a:pPr>
            <a:r>
              <a:rPr lang="en-US" sz="2400">
                <a:solidFill>
                  <a:schemeClr val="accent1"/>
                </a:solidFill>
                <a:latin typeface="Arial" pitchFamily="34" charset="0"/>
              </a:rPr>
              <a:t>c.   Insert at 90 degrees angle. 45 degrees for infants and children</a:t>
            </a:r>
          </a:p>
          <a:p>
            <a:pPr lvl="1" algn="l">
              <a:tabLst>
                <a:tab pos="274638" algn="l"/>
              </a:tabLst>
            </a:pPr>
            <a:r>
              <a:rPr lang="en-US" sz="2400">
                <a:solidFill>
                  <a:schemeClr val="accent1"/>
                </a:solidFill>
                <a:latin typeface="Arial" pitchFamily="34" charset="0"/>
              </a:rPr>
              <a:t>d.   Possible sites: gluteus medius (ventrogluteal and dorsogluteal, vastus lateralis (anterior thigh), rectus femoris (medial thigh) and deltoid</a:t>
            </a:r>
          </a:p>
          <a:p>
            <a:pPr lvl="1" algn="l">
              <a:tabLst>
                <a:tab pos="274638" algn="l"/>
              </a:tabLst>
            </a:pPr>
            <a:r>
              <a:rPr lang="en-US" sz="2400">
                <a:solidFill>
                  <a:schemeClr val="accent1"/>
                </a:solidFill>
                <a:latin typeface="Arial" pitchFamily="34" charset="0"/>
              </a:rPr>
              <a:t>e.   For Z-track: 20-22 g, 2-3 inches long with a different needle to draw medicines; draw skin laterally with non-dominant hand to ensure that medicines enter muscle; wait 10 sections before removing injection; do not massage to lock irritating substances in place</a:t>
            </a:r>
          </a:p>
          <a:p>
            <a:pPr algn="l">
              <a:tabLst>
                <a:tab pos="274638" algn="l"/>
              </a:tabLst>
            </a:pPr>
            <a:r>
              <a:rPr lang="en-US" sz="2400" b="1">
                <a:solidFill>
                  <a:schemeClr val="accent1"/>
                </a:solidFill>
                <a:latin typeface="Arial" pitchFamily="34" charset="0"/>
              </a:rPr>
              <a:t>EXAMPLES: </a:t>
            </a:r>
          </a:p>
          <a:p>
            <a:pPr algn="l">
              <a:tabLst>
                <a:tab pos="274638" algn="l"/>
              </a:tabLst>
            </a:pPr>
            <a:r>
              <a:rPr lang="en-US" sz="2400">
                <a:solidFill>
                  <a:schemeClr val="accent1"/>
                </a:solidFill>
                <a:latin typeface="Arial" pitchFamily="34" charset="0"/>
              </a:rPr>
              <a:t>Vit.K, Hep. B, DPT, Iron dextran (Z-track)</a:t>
            </a:r>
          </a:p>
        </p:txBody>
      </p:sp>
      <p:sp>
        <p:nvSpPr>
          <p:cNvPr id="19459" name="WordArt 5"/>
          <p:cNvSpPr>
            <a:spLocks noChangeArrowheads="1" noChangeShapeType="1" noTextEdit="1"/>
          </p:cNvSpPr>
          <p:nvPr/>
        </p:nvSpPr>
        <p:spPr bwMode="auto">
          <a:xfrm>
            <a:off x="304800" y="304800"/>
            <a:ext cx="630555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100000">
                      <a:srgbClr val="0000FF"/>
                    </a:gs>
                  </a:gsLst>
                  <a:lin ang="5400000" scaled="1"/>
                </a:gradFill>
                <a:latin typeface="Arial Black"/>
              </a:rPr>
              <a:t>3.   IM ADMINISTRATION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52400" y="1189038"/>
            <a:ext cx="8224838"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1" algn="l">
              <a:tabLst>
                <a:tab pos="274638" algn="l"/>
              </a:tabLst>
            </a:pPr>
            <a:r>
              <a:rPr lang="en-US" sz="2400">
                <a:latin typeface="Arial" pitchFamily="34" charset="0"/>
              </a:rPr>
              <a:t>a.   Check site for complications (redness, swelling, tenderness)</a:t>
            </a:r>
          </a:p>
          <a:p>
            <a:pPr lvl="1" algn="l">
              <a:tabLst>
                <a:tab pos="274638" algn="l"/>
              </a:tabLst>
            </a:pPr>
            <a:r>
              <a:rPr lang="en-US" sz="2400">
                <a:latin typeface="Arial" pitchFamily="34" charset="0"/>
              </a:rPr>
              <a:t>b.   Check blood return</a:t>
            </a:r>
          </a:p>
          <a:p>
            <a:pPr lvl="1" algn="l">
              <a:tabLst>
                <a:tab pos="274638" algn="l"/>
              </a:tabLst>
            </a:pPr>
            <a:r>
              <a:rPr lang="en-US" sz="2400">
                <a:latin typeface="Arial" pitchFamily="34" charset="0"/>
              </a:rPr>
              <a:t>c.   Prepare medicines according to manufacturer’s specifications</a:t>
            </a:r>
          </a:p>
          <a:p>
            <a:pPr lvl="1" algn="l">
              <a:tabLst>
                <a:tab pos="274638" algn="l"/>
              </a:tabLst>
            </a:pPr>
            <a:r>
              <a:rPr lang="en-US" sz="2400">
                <a:latin typeface="Arial" pitchFamily="34" charset="0"/>
              </a:rPr>
              <a:t>d.   Prepare tubing according to requirement: micro or macro tubing</a:t>
            </a:r>
          </a:p>
          <a:p>
            <a:pPr lvl="1" algn="l">
              <a:tabLst>
                <a:tab pos="274638" algn="l"/>
              </a:tabLst>
            </a:pPr>
            <a:r>
              <a:rPr lang="en-US" sz="2400">
                <a:latin typeface="Arial" pitchFamily="34" charset="0"/>
              </a:rPr>
              <a:t>e.   Change tubing and dress site every 24-72 days depending on hospital policy and label appropriately</a:t>
            </a:r>
          </a:p>
          <a:p>
            <a:pPr lvl="1" algn="l">
              <a:tabLst>
                <a:tab pos="274638" algn="l"/>
              </a:tabLst>
            </a:pPr>
            <a:r>
              <a:rPr lang="en-US" sz="2400">
                <a:latin typeface="Arial" pitchFamily="34" charset="0"/>
              </a:rPr>
              <a:t>f.   Never hang solutions more than 24 hours  </a:t>
            </a:r>
          </a:p>
          <a:p>
            <a:pPr lvl="1" algn="l">
              <a:tabLst>
                <a:tab pos="274638" algn="l"/>
              </a:tabLst>
            </a:pPr>
            <a:r>
              <a:rPr lang="en-US" sz="2400">
                <a:latin typeface="Arial" pitchFamily="34" charset="0"/>
              </a:rPr>
              <a:t>g.   Use syringe infusers and infusion pumps </a:t>
            </a:r>
          </a:p>
          <a:p>
            <a:pPr algn="l">
              <a:tabLst>
                <a:tab pos="274638" algn="l"/>
              </a:tabLst>
            </a:pPr>
            <a:r>
              <a:rPr lang="en-US" sz="2400" b="1">
                <a:latin typeface="Arial" pitchFamily="34" charset="0"/>
              </a:rPr>
              <a:t>EXAMPLES: </a:t>
            </a:r>
          </a:p>
          <a:p>
            <a:pPr algn="l">
              <a:tabLst>
                <a:tab pos="274638" algn="l"/>
              </a:tabLst>
            </a:pPr>
            <a:r>
              <a:rPr lang="en-US" sz="2400">
                <a:latin typeface="Arial" pitchFamily="34" charset="0"/>
              </a:rPr>
              <a:t>vancomycin (Vancocin), amphoterecin B, cisplatin (Platinol), fluorouracil (5-FU), Oxytocin, Mannitol</a:t>
            </a:r>
          </a:p>
        </p:txBody>
      </p:sp>
      <p:sp>
        <p:nvSpPr>
          <p:cNvPr id="20483" name="WordArt 5"/>
          <p:cNvSpPr>
            <a:spLocks noChangeArrowheads="1" noChangeShapeType="1" noTextEdit="1"/>
          </p:cNvSpPr>
          <p:nvPr/>
        </p:nvSpPr>
        <p:spPr bwMode="auto">
          <a:xfrm>
            <a:off x="304800" y="304800"/>
            <a:ext cx="630555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4.   IV ADMINISTRATION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4"/>
          <p:cNvSpPr>
            <a:spLocks noChangeArrowheads="1" noChangeShapeType="1" noTextEdit="1"/>
          </p:cNvSpPr>
          <p:nvPr/>
        </p:nvSpPr>
        <p:spPr bwMode="auto">
          <a:xfrm>
            <a:off x="304800" y="304800"/>
            <a:ext cx="630555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100000">
                      <a:schemeClr val="hlink"/>
                    </a:gs>
                  </a:gsLst>
                  <a:lin ang="5400000" scaled="1"/>
                </a:gradFill>
                <a:latin typeface="Arial Black"/>
              </a:rPr>
              <a:t>5.   IV PRECAUTIONS</a:t>
            </a:r>
          </a:p>
        </p:txBody>
      </p:sp>
      <p:sp>
        <p:nvSpPr>
          <p:cNvPr id="21507" name="Rectangle 5"/>
          <p:cNvSpPr>
            <a:spLocks noChangeArrowheads="1"/>
          </p:cNvSpPr>
          <p:nvPr/>
        </p:nvSpPr>
        <p:spPr bwMode="auto">
          <a:xfrm>
            <a:off x="228600" y="1600200"/>
            <a:ext cx="6950075"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1" algn="l">
              <a:tabLst>
                <a:tab pos="274638" algn="l"/>
              </a:tabLst>
            </a:pPr>
            <a:r>
              <a:rPr lang="en-US" sz="2400">
                <a:solidFill>
                  <a:schemeClr val="hlink"/>
                </a:solidFill>
                <a:latin typeface="Arial" pitchFamily="34" charset="0"/>
              </a:rPr>
              <a:t>a.   Monitor the risk for fluid overload especially in patients with respiratory, cardiac, renal and liver diseases. Elderly clients and very young clients cannot tolerate excessive fluid volume</a:t>
            </a:r>
          </a:p>
          <a:p>
            <a:pPr lvl="1" algn="l">
              <a:tabLst>
                <a:tab pos="274638" algn="l"/>
              </a:tabLst>
            </a:pPr>
            <a:r>
              <a:rPr lang="en-US" sz="2400">
                <a:solidFill>
                  <a:schemeClr val="hlink"/>
                </a:solidFill>
                <a:latin typeface="Arial" pitchFamily="34" charset="0"/>
              </a:rPr>
              <a:t>b.   Clients with CHF cannot tolerate solutions containing sodium</a:t>
            </a:r>
          </a:p>
          <a:p>
            <a:pPr lvl="1" algn="l">
              <a:tabLst>
                <a:tab pos="274638" algn="l"/>
              </a:tabLst>
            </a:pPr>
            <a:r>
              <a:rPr lang="en-US" sz="2400">
                <a:solidFill>
                  <a:schemeClr val="hlink"/>
                </a:solidFill>
                <a:latin typeface="Arial" pitchFamily="34" charset="0"/>
              </a:rPr>
              <a:t>c.   Clients with diabetes mellitus does not typically receive dextrose (glucose) solutions</a:t>
            </a:r>
          </a:p>
          <a:p>
            <a:pPr lvl="1" algn="l">
              <a:tabLst>
                <a:tab pos="274638" algn="l"/>
              </a:tabLst>
            </a:pPr>
            <a:r>
              <a:rPr lang="en-US" sz="2400">
                <a:solidFill>
                  <a:schemeClr val="hlink"/>
                </a:solidFill>
                <a:latin typeface="Arial" pitchFamily="34" charset="0"/>
              </a:rPr>
              <a:t>d.   Lactated Ringer’s Solution contain potassium and should not be given to clients with renal failure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28600" y="533400"/>
            <a:ext cx="868680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6000" b="1" i="0">
                <a:solidFill>
                  <a:srgbClr val="00FF00"/>
                </a:solidFill>
                <a:latin typeface="Times New Roman" pitchFamily="18" charset="0"/>
              </a:rPr>
              <a:t>II</a:t>
            </a:r>
            <a:r>
              <a:rPr lang="en-US" sz="6000" b="1" i="0">
                <a:solidFill>
                  <a:srgbClr val="00FF00"/>
                </a:solidFill>
                <a:latin typeface="Showcard Gothic" pitchFamily="82" charset="0"/>
              </a:rPr>
              <a:t>. GENERAL PRINCIPLES OF DRUG ADMINISTRATION</a:t>
            </a:r>
          </a:p>
          <a:p>
            <a:pPr eaLnBrk="1" hangingPunct="1"/>
            <a:r>
              <a:rPr lang="en-US" sz="6000" b="1" i="0">
                <a:latin typeface="Showcard Gothic" pitchFamily="82" charset="0"/>
              </a:rPr>
              <a:t> &amp; </a:t>
            </a:r>
          </a:p>
          <a:p>
            <a:pPr eaLnBrk="1" hangingPunct="1"/>
            <a:r>
              <a:rPr lang="en-US" sz="6000" i="0">
                <a:solidFill>
                  <a:srgbClr val="FF0066"/>
                </a:solidFill>
                <a:latin typeface="Showcard Gothic" pitchFamily="82" charset="0"/>
              </a:rPr>
              <a:t>SAFETY GUIDELINES GIVING MEDICATIONS</a:t>
            </a:r>
            <a:r>
              <a:rPr lang="en-US" sz="6000" i="0">
                <a:latin typeface="Showcard Gothic" pitchFamily="82"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304800" y="1281113"/>
            <a:ext cx="8399463"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6482" tIns="0" rIns="0" bIns="0" anchor="ctr">
            <a:spAutoFit/>
          </a:bodyPr>
          <a:lstStyle/>
          <a:p>
            <a:pPr lvl="1" algn="l">
              <a:tabLst>
                <a:tab pos="549275" algn="l"/>
              </a:tabLst>
            </a:pPr>
            <a:r>
              <a:rPr lang="en-US" sz="2400" b="1">
                <a:solidFill>
                  <a:srgbClr val="00FF00"/>
                </a:solidFill>
                <a:latin typeface="Arial" pitchFamily="34" charset="0"/>
              </a:rPr>
              <a:t>A.   INFECTION</a:t>
            </a:r>
          </a:p>
          <a:p>
            <a:pPr lvl="1" algn="l">
              <a:tabLst>
                <a:tab pos="549275" algn="l"/>
              </a:tabLst>
            </a:pPr>
            <a:endParaRPr lang="en-US" sz="2400">
              <a:solidFill>
                <a:srgbClr val="00FF00"/>
              </a:solidFill>
              <a:latin typeface="Arial" pitchFamily="34" charset="0"/>
            </a:endParaRPr>
          </a:p>
          <a:p>
            <a:pPr lvl="2" algn="l">
              <a:buFontTx/>
              <a:buChar char="•"/>
              <a:tabLst>
                <a:tab pos="549275" algn="l"/>
              </a:tabLst>
            </a:pPr>
            <a:r>
              <a:rPr lang="en-US" sz="2400" b="1">
                <a:solidFill>
                  <a:srgbClr val="00FF00"/>
                </a:solidFill>
                <a:latin typeface="Arial" pitchFamily="34" charset="0"/>
              </a:rPr>
              <a:t>   LOCAL</a:t>
            </a:r>
            <a:r>
              <a:rPr lang="en-US" sz="2400">
                <a:solidFill>
                  <a:srgbClr val="00FF00"/>
                </a:solidFill>
                <a:latin typeface="Arial" pitchFamily="34" charset="0"/>
              </a:rPr>
              <a:t>: redness, swelling and drainage at site</a:t>
            </a:r>
          </a:p>
          <a:p>
            <a:pPr lvl="2" algn="l">
              <a:buFontTx/>
              <a:buChar char="•"/>
              <a:tabLst>
                <a:tab pos="549275" algn="l"/>
              </a:tabLst>
            </a:pPr>
            <a:r>
              <a:rPr lang="en-US" sz="2400" b="1">
                <a:solidFill>
                  <a:srgbClr val="00FF00"/>
                </a:solidFill>
                <a:latin typeface="Arial" pitchFamily="34" charset="0"/>
              </a:rPr>
              <a:t>   SYSTEMIC</a:t>
            </a:r>
            <a:r>
              <a:rPr lang="en-US" sz="2400">
                <a:solidFill>
                  <a:srgbClr val="00FF00"/>
                </a:solidFill>
                <a:latin typeface="Arial" pitchFamily="34" charset="0"/>
              </a:rPr>
              <a:t>: fever, chills, HA, tachycardia, malaise</a:t>
            </a:r>
          </a:p>
          <a:p>
            <a:pPr lvl="2" algn="l">
              <a:tabLst>
                <a:tab pos="549275" algn="l"/>
              </a:tabLst>
            </a:pPr>
            <a:r>
              <a:rPr lang="en-US" sz="2400">
                <a:solidFill>
                  <a:srgbClr val="00FF00"/>
                </a:solidFill>
                <a:latin typeface="Arial" pitchFamily="34" charset="0"/>
              </a:rPr>
              <a:t>	The longer the site, the higher the risk</a:t>
            </a:r>
          </a:p>
          <a:p>
            <a:pPr lvl="3" algn="l">
              <a:tabLst>
                <a:tab pos="549275" algn="l"/>
              </a:tabLst>
            </a:pPr>
            <a:r>
              <a:rPr lang="en-US" sz="2400">
                <a:solidFill>
                  <a:srgbClr val="00FF00"/>
                </a:solidFill>
                <a:latin typeface="Arial" pitchFamily="34" charset="0"/>
              </a:rPr>
              <a:t>	At risk are HIV/Aids patients and those receiving chemotherapy</a:t>
            </a:r>
          </a:p>
          <a:p>
            <a:pPr lvl="3" algn="l">
              <a:tabLst>
                <a:tab pos="549275" algn="l"/>
              </a:tabLst>
            </a:pPr>
            <a:r>
              <a:rPr lang="en-US" sz="2400">
                <a:solidFill>
                  <a:srgbClr val="00FF00"/>
                </a:solidFill>
                <a:latin typeface="Arial" pitchFamily="34" charset="0"/>
              </a:rPr>
              <a:t>	Assess for the S/Sx of infection, maintain strict asepsis in IV site care, monitor WBC, check the integrity of solutions, </a:t>
            </a:r>
            <a:r>
              <a:rPr lang="en-US" sz="2400">
                <a:solidFill>
                  <a:srgbClr val="FF0000"/>
                </a:solidFill>
                <a:latin typeface="Arial" pitchFamily="34" charset="0"/>
              </a:rPr>
              <a:t>change tubings and dressings q 24-72 hrs</a:t>
            </a:r>
            <a:r>
              <a:rPr lang="en-US" sz="2400">
                <a:solidFill>
                  <a:srgbClr val="00FF00"/>
                </a:solidFill>
                <a:latin typeface="Arial" pitchFamily="34" charset="0"/>
              </a:rPr>
              <a:t>, prepare to obtain blood culture from venipuncture  device</a:t>
            </a:r>
          </a:p>
        </p:txBody>
      </p:sp>
      <p:sp>
        <p:nvSpPr>
          <p:cNvPr id="22531" name="WordArt 5"/>
          <p:cNvSpPr>
            <a:spLocks noChangeArrowheads="1" noChangeShapeType="1" noTextEdit="1"/>
          </p:cNvSpPr>
          <p:nvPr/>
        </p:nvSpPr>
        <p:spPr bwMode="auto">
          <a:xfrm>
            <a:off x="533400" y="304800"/>
            <a:ext cx="754380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100000">
                      <a:srgbClr val="00FF00"/>
                    </a:gs>
                  </a:gsLst>
                  <a:lin ang="5400000" scaled="1"/>
                </a:gradFill>
                <a:latin typeface="Arial Black"/>
              </a:rPr>
              <a:t>6.   COMPLICATIONS OF IV THERAPY</a:t>
            </a:r>
          </a:p>
        </p:txBody>
      </p:sp>
      <p:sp>
        <p:nvSpPr>
          <p:cNvPr id="22532" name="AutoShape 6"/>
          <p:cNvSpPr>
            <a:spLocks noChangeArrowheads="1"/>
          </p:cNvSpPr>
          <p:nvPr/>
        </p:nvSpPr>
        <p:spPr bwMode="auto">
          <a:xfrm>
            <a:off x="1066800" y="2819400"/>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
        <p:nvSpPr>
          <p:cNvPr id="22533" name="AutoShape 7"/>
          <p:cNvSpPr>
            <a:spLocks noChangeArrowheads="1"/>
          </p:cNvSpPr>
          <p:nvPr/>
        </p:nvSpPr>
        <p:spPr bwMode="auto">
          <a:xfrm>
            <a:off x="1066800" y="3124200"/>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
        <p:nvSpPr>
          <p:cNvPr id="22534" name="AutoShape 8"/>
          <p:cNvSpPr>
            <a:spLocks noChangeArrowheads="1"/>
          </p:cNvSpPr>
          <p:nvPr/>
        </p:nvSpPr>
        <p:spPr bwMode="auto">
          <a:xfrm>
            <a:off x="1066800" y="3886200"/>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5"/>
          <p:cNvSpPr>
            <a:spLocks noChangeShapeType="1"/>
          </p:cNvSpPr>
          <p:nvPr/>
        </p:nvSpPr>
        <p:spPr bwMode="auto">
          <a:xfrm>
            <a:off x="5257800" y="533400"/>
            <a:ext cx="388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23555" name="Rectangle 6"/>
          <p:cNvSpPr>
            <a:spLocks noChangeArrowheads="1"/>
          </p:cNvSpPr>
          <p:nvPr/>
        </p:nvSpPr>
        <p:spPr bwMode="auto">
          <a:xfrm>
            <a:off x="304800" y="2133600"/>
            <a:ext cx="7696200"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6482" tIns="0" rIns="0" bIns="0" anchor="ctr">
            <a:spAutoFit/>
          </a:bodyPr>
          <a:lstStyle/>
          <a:p>
            <a:pPr lvl="1" algn="l">
              <a:tabLst>
                <a:tab pos="549275" algn="l"/>
              </a:tabLst>
            </a:pPr>
            <a:r>
              <a:rPr lang="en-US" sz="2400" b="1">
                <a:solidFill>
                  <a:srgbClr val="00FF00"/>
                </a:solidFill>
                <a:latin typeface="Arial" pitchFamily="34" charset="0"/>
              </a:rPr>
              <a:t>B.   PHLEBITIS/THROMBOPHLEBITIS</a:t>
            </a:r>
          </a:p>
          <a:p>
            <a:pPr lvl="1" algn="l">
              <a:tabLst>
                <a:tab pos="549275" algn="l"/>
              </a:tabLst>
            </a:pPr>
            <a:endParaRPr lang="en-US" sz="2400">
              <a:solidFill>
                <a:srgbClr val="00FF00"/>
              </a:solidFill>
              <a:latin typeface="Arial" pitchFamily="34" charset="0"/>
            </a:endParaRPr>
          </a:p>
          <a:p>
            <a:pPr lvl="2" algn="l">
              <a:buFontTx/>
              <a:buChar char="•"/>
              <a:tabLst>
                <a:tab pos="549275" algn="l"/>
              </a:tabLst>
            </a:pPr>
            <a:r>
              <a:rPr lang="en-US" sz="2400" b="1">
                <a:solidFill>
                  <a:srgbClr val="00FF00"/>
                </a:solidFill>
                <a:latin typeface="Arial" pitchFamily="34" charset="0"/>
              </a:rPr>
              <a:t> PHLEBITIS</a:t>
            </a:r>
            <a:r>
              <a:rPr lang="en-US" sz="2400">
                <a:solidFill>
                  <a:srgbClr val="00FF00"/>
                </a:solidFill>
                <a:latin typeface="Arial" pitchFamily="34" charset="0"/>
              </a:rPr>
              <a:t>: </a:t>
            </a:r>
            <a:r>
              <a:rPr lang="en-US" sz="2400">
                <a:solidFill>
                  <a:srgbClr val="FF0000"/>
                </a:solidFill>
                <a:latin typeface="Arial" pitchFamily="34" charset="0"/>
              </a:rPr>
              <a:t>Redness, heat and tenderness</a:t>
            </a:r>
            <a:r>
              <a:rPr lang="en-US" sz="2400">
                <a:solidFill>
                  <a:srgbClr val="00FF00"/>
                </a:solidFill>
                <a:latin typeface="Arial" pitchFamily="34" charset="0"/>
              </a:rPr>
              <a:t> at site, sluggish IV</a:t>
            </a:r>
          </a:p>
          <a:p>
            <a:pPr lvl="2" algn="l">
              <a:buFontTx/>
              <a:buChar char="•"/>
              <a:tabLst>
                <a:tab pos="549275" algn="l"/>
              </a:tabLst>
            </a:pPr>
            <a:r>
              <a:rPr lang="en-US" sz="2400" b="1">
                <a:solidFill>
                  <a:srgbClr val="00FF00"/>
                </a:solidFill>
                <a:latin typeface="Arial" pitchFamily="34" charset="0"/>
              </a:rPr>
              <a:t> THROMBOPHLEBITIS</a:t>
            </a:r>
            <a:r>
              <a:rPr lang="en-US" sz="2400">
                <a:solidFill>
                  <a:srgbClr val="00FF00"/>
                </a:solidFill>
                <a:latin typeface="Arial" pitchFamily="34" charset="0"/>
              </a:rPr>
              <a:t>: Hard and cordlike vein</a:t>
            </a:r>
          </a:p>
          <a:p>
            <a:pPr lvl="3" algn="l">
              <a:tabLst>
                <a:tab pos="549275" algn="l"/>
              </a:tabLst>
            </a:pPr>
            <a:r>
              <a:rPr lang="en-US" sz="2400">
                <a:solidFill>
                  <a:srgbClr val="00FF00"/>
                </a:solidFill>
                <a:latin typeface="Arial" pitchFamily="34" charset="0"/>
              </a:rPr>
              <a:t>	 Use IV cannula smaller than vein</a:t>
            </a:r>
          </a:p>
          <a:p>
            <a:pPr lvl="3" algn="l">
              <a:tabLst>
                <a:tab pos="549275" algn="l"/>
              </a:tabLst>
            </a:pPr>
            <a:endParaRPr lang="en-US" sz="2400">
              <a:solidFill>
                <a:srgbClr val="00FF00"/>
              </a:solidFill>
              <a:latin typeface="Arial" pitchFamily="34" charset="0"/>
            </a:endParaRPr>
          </a:p>
          <a:p>
            <a:pPr lvl="3" algn="l">
              <a:tabLst>
                <a:tab pos="549275" algn="l"/>
              </a:tabLst>
            </a:pPr>
            <a:r>
              <a:rPr lang="en-US" sz="2400">
                <a:solidFill>
                  <a:srgbClr val="00FF00"/>
                </a:solidFill>
                <a:latin typeface="Arial" pitchFamily="34" charset="0"/>
              </a:rPr>
              <a:t>	 Avoid lower extremities and areas of flexion as the site </a:t>
            </a:r>
          </a:p>
        </p:txBody>
      </p:sp>
      <p:sp>
        <p:nvSpPr>
          <p:cNvPr id="23556" name="AutoShape 9"/>
          <p:cNvSpPr>
            <a:spLocks noChangeArrowheads="1"/>
          </p:cNvSpPr>
          <p:nvPr/>
        </p:nvSpPr>
        <p:spPr bwMode="auto">
          <a:xfrm>
            <a:off x="990600" y="4038600"/>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
        <p:nvSpPr>
          <p:cNvPr id="23557" name="AutoShape 10"/>
          <p:cNvSpPr>
            <a:spLocks noChangeArrowheads="1"/>
          </p:cNvSpPr>
          <p:nvPr/>
        </p:nvSpPr>
        <p:spPr bwMode="auto">
          <a:xfrm>
            <a:off x="990600" y="4724400"/>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
        <p:nvSpPr>
          <p:cNvPr id="23558" name="WordArt 11"/>
          <p:cNvSpPr>
            <a:spLocks noChangeArrowheads="1" noChangeShapeType="1" noTextEdit="1"/>
          </p:cNvSpPr>
          <p:nvPr/>
        </p:nvSpPr>
        <p:spPr bwMode="auto">
          <a:xfrm>
            <a:off x="533400" y="304800"/>
            <a:ext cx="754380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100000">
                      <a:srgbClr val="00FF00"/>
                    </a:gs>
                  </a:gsLst>
                  <a:lin ang="5400000" scaled="1"/>
                </a:gradFill>
                <a:latin typeface="Arial Black"/>
              </a:rPr>
              <a:t>6.   COMPLICATIONS OF IV THERAPY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5"/>
          <p:cNvSpPr>
            <a:spLocks noChangeArrowheads="1" noChangeShapeType="1" noTextEdit="1"/>
          </p:cNvSpPr>
          <p:nvPr/>
        </p:nvSpPr>
        <p:spPr bwMode="auto">
          <a:xfrm>
            <a:off x="533400" y="304800"/>
            <a:ext cx="754380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100000">
                      <a:srgbClr val="00FF00"/>
                    </a:gs>
                  </a:gsLst>
                  <a:lin ang="5400000" scaled="1"/>
                </a:gradFill>
                <a:latin typeface="Arial Black"/>
              </a:rPr>
              <a:t>6.   COMPLICATIONS OF IV THERAPY</a:t>
            </a:r>
          </a:p>
        </p:txBody>
      </p:sp>
      <p:sp>
        <p:nvSpPr>
          <p:cNvPr id="24579" name="Rectangle 6"/>
          <p:cNvSpPr>
            <a:spLocks noChangeArrowheads="1"/>
          </p:cNvSpPr>
          <p:nvPr/>
        </p:nvSpPr>
        <p:spPr bwMode="auto">
          <a:xfrm>
            <a:off x="304800" y="1395413"/>
            <a:ext cx="8153400"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6482" tIns="0" rIns="0" bIns="0" anchor="ctr">
            <a:spAutoFit/>
          </a:bodyPr>
          <a:lstStyle/>
          <a:p>
            <a:pPr lvl="1" algn="l">
              <a:tabLst>
                <a:tab pos="549275" algn="l"/>
              </a:tabLst>
            </a:pPr>
            <a:r>
              <a:rPr lang="en-US" sz="2400" b="1">
                <a:solidFill>
                  <a:srgbClr val="00FF00"/>
                </a:solidFill>
                <a:latin typeface="Arial" pitchFamily="34" charset="0"/>
              </a:rPr>
              <a:t>C.   INFILTRATION</a:t>
            </a:r>
          </a:p>
          <a:p>
            <a:pPr lvl="1" algn="l">
              <a:tabLst>
                <a:tab pos="549275" algn="l"/>
              </a:tabLst>
            </a:pPr>
            <a:endParaRPr lang="en-US" sz="2400">
              <a:solidFill>
                <a:srgbClr val="00FF00"/>
              </a:solidFill>
              <a:latin typeface="Arial" pitchFamily="34" charset="0"/>
            </a:endParaRPr>
          </a:p>
          <a:p>
            <a:pPr lvl="2" algn="l">
              <a:buFontTx/>
              <a:buChar char="•"/>
              <a:tabLst>
                <a:tab pos="549275" algn="l"/>
              </a:tabLst>
            </a:pPr>
            <a:r>
              <a:rPr lang="en-US" sz="2400" b="1">
                <a:solidFill>
                  <a:srgbClr val="00FF00"/>
                </a:solidFill>
                <a:latin typeface="Arial" pitchFamily="34" charset="0"/>
              </a:rPr>
              <a:t> </a:t>
            </a:r>
            <a:r>
              <a:rPr lang="en-US" sz="2400">
                <a:solidFill>
                  <a:srgbClr val="FF0000"/>
                </a:solidFill>
                <a:latin typeface="Arial" pitchFamily="34" charset="0"/>
              </a:rPr>
              <a:t>Edema, pain and coolness</a:t>
            </a:r>
            <a:r>
              <a:rPr lang="en-US" sz="2400">
                <a:solidFill>
                  <a:srgbClr val="00FF00"/>
                </a:solidFill>
                <a:latin typeface="Arial" pitchFamily="34" charset="0"/>
              </a:rPr>
              <a:t> at the site d/t seepage of IV fluid  outside vein and into the interstitial space;</a:t>
            </a:r>
          </a:p>
          <a:p>
            <a:pPr lvl="2" algn="l">
              <a:buFontTx/>
              <a:buChar char="•"/>
              <a:tabLst>
                <a:tab pos="549275" algn="l"/>
              </a:tabLst>
            </a:pPr>
            <a:r>
              <a:rPr lang="en-US" sz="2400" b="1">
                <a:solidFill>
                  <a:srgbClr val="00FF00"/>
                </a:solidFill>
                <a:latin typeface="Arial" pitchFamily="34" charset="0"/>
              </a:rPr>
              <a:t> </a:t>
            </a:r>
            <a:r>
              <a:rPr lang="en-US" sz="2400">
                <a:solidFill>
                  <a:srgbClr val="00FF00"/>
                </a:solidFill>
                <a:latin typeface="Arial" pitchFamily="34" charset="0"/>
              </a:rPr>
              <a:t>May or may not have blood return</a:t>
            </a:r>
          </a:p>
          <a:p>
            <a:pPr lvl="2" algn="l">
              <a:buFontTx/>
              <a:buChar char="•"/>
              <a:tabLst>
                <a:tab pos="549275" algn="l"/>
              </a:tabLst>
            </a:pPr>
            <a:endParaRPr lang="en-US" sz="2400">
              <a:solidFill>
                <a:srgbClr val="00FF00"/>
              </a:solidFill>
              <a:latin typeface="Arial" pitchFamily="34" charset="0"/>
            </a:endParaRPr>
          </a:p>
          <a:p>
            <a:pPr lvl="2" algn="l">
              <a:tabLst>
                <a:tab pos="549275" algn="l"/>
              </a:tabLst>
            </a:pPr>
            <a:r>
              <a:rPr lang="en-US" sz="2400">
                <a:solidFill>
                  <a:srgbClr val="00FF00"/>
                </a:solidFill>
                <a:latin typeface="Arial" pitchFamily="34" charset="0"/>
              </a:rPr>
              <a:t>	Caused when devise dislodged or perforates  vein or when vein backs up pressure d/t venospasm</a:t>
            </a:r>
          </a:p>
          <a:p>
            <a:pPr lvl="3" algn="l">
              <a:tabLst>
                <a:tab pos="549275" algn="l"/>
              </a:tabLst>
            </a:pPr>
            <a:r>
              <a:rPr lang="en-US" sz="2400">
                <a:solidFill>
                  <a:srgbClr val="00FF00"/>
                </a:solidFill>
                <a:latin typeface="Arial" pitchFamily="34" charset="0"/>
              </a:rPr>
              <a:t>	</a:t>
            </a:r>
            <a:r>
              <a:rPr lang="en-US" sz="2400">
                <a:solidFill>
                  <a:srgbClr val="FF0000"/>
                </a:solidFill>
                <a:latin typeface="Arial" pitchFamily="34" charset="0"/>
              </a:rPr>
              <a:t>Infiltrated if no backflow of blood upon lowering fluid</a:t>
            </a:r>
            <a:r>
              <a:rPr lang="en-US" sz="2400">
                <a:solidFill>
                  <a:srgbClr val="00FF00"/>
                </a:solidFill>
                <a:latin typeface="Arial" pitchFamily="34" charset="0"/>
              </a:rPr>
              <a:t>   container or after occluding the vein proximal to site and IV continues to flow</a:t>
            </a:r>
          </a:p>
          <a:p>
            <a:pPr lvl="3" algn="l">
              <a:tabLst>
                <a:tab pos="549275" algn="l"/>
              </a:tabLst>
            </a:pPr>
            <a:r>
              <a:rPr lang="en-US" sz="2400">
                <a:solidFill>
                  <a:srgbClr val="00FF00"/>
                </a:solidFill>
                <a:latin typeface="Arial" pitchFamily="34" charset="0"/>
              </a:rPr>
              <a:t>	Remove infiltrated IV, elevate extremity and apply cold or warm compress based on MD’s order</a:t>
            </a:r>
          </a:p>
        </p:txBody>
      </p:sp>
      <p:sp>
        <p:nvSpPr>
          <p:cNvPr id="24580" name="AutoShape 7"/>
          <p:cNvSpPr>
            <a:spLocks noChangeArrowheads="1"/>
          </p:cNvSpPr>
          <p:nvPr/>
        </p:nvSpPr>
        <p:spPr bwMode="auto">
          <a:xfrm>
            <a:off x="990600" y="3756025"/>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
        <p:nvSpPr>
          <p:cNvPr id="24581" name="AutoShape 8"/>
          <p:cNvSpPr>
            <a:spLocks noChangeArrowheads="1"/>
          </p:cNvSpPr>
          <p:nvPr/>
        </p:nvSpPr>
        <p:spPr bwMode="auto">
          <a:xfrm>
            <a:off x="990600" y="4518025"/>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
        <p:nvSpPr>
          <p:cNvPr id="24582" name="AutoShape 9"/>
          <p:cNvSpPr>
            <a:spLocks noChangeArrowheads="1"/>
          </p:cNvSpPr>
          <p:nvPr/>
        </p:nvSpPr>
        <p:spPr bwMode="auto">
          <a:xfrm>
            <a:off x="990600" y="5661025"/>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5"/>
          <p:cNvSpPr>
            <a:spLocks noChangeArrowheads="1" noChangeShapeType="1" noTextEdit="1"/>
          </p:cNvSpPr>
          <p:nvPr/>
        </p:nvSpPr>
        <p:spPr bwMode="auto">
          <a:xfrm>
            <a:off x="533400" y="304800"/>
            <a:ext cx="754380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100000">
                      <a:srgbClr val="00FF00"/>
                    </a:gs>
                  </a:gsLst>
                  <a:lin ang="5400000" scaled="1"/>
                </a:gradFill>
                <a:latin typeface="Arial Black"/>
              </a:rPr>
              <a:t>6.   COMPLICATIONS OF IV THERAPY</a:t>
            </a:r>
          </a:p>
        </p:txBody>
      </p:sp>
      <p:sp>
        <p:nvSpPr>
          <p:cNvPr id="25603" name="Rectangle 6"/>
          <p:cNvSpPr>
            <a:spLocks noChangeArrowheads="1"/>
          </p:cNvSpPr>
          <p:nvPr/>
        </p:nvSpPr>
        <p:spPr bwMode="auto">
          <a:xfrm>
            <a:off x="304800" y="1943100"/>
            <a:ext cx="8153400" cy="40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6482" tIns="0" rIns="0" bIns="0" anchor="ctr">
            <a:spAutoFit/>
          </a:bodyPr>
          <a:lstStyle/>
          <a:p>
            <a:pPr lvl="1" algn="l">
              <a:tabLst>
                <a:tab pos="549275" algn="l"/>
              </a:tabLst>
            </a:pPr>
            <a:r>
              <a:rPr lang="en-US" sz="2400" b="1">
                <a:solidFill>
                  <a:srgbClr val="00FF00"/>
                </a:solidFill>
                <a:latin typeface="Arial" pitchFamily="34" charset="0"/>
              </a:rPr>
              <a:t>D. CIRCULATORY OVERLOAD</a:t>
            </a:r>
          </a:p>
          <a:p>
            <a:pPr lvl="1" algn="l">
              <a:tabLst>
                <a:tab pos="549275" algn="l"/>
              </a:tabLst>
            </a:pPr>
            <a:endParaRPr lang="en-US" sz="2400" b="1">
              <a:solidFill>
                <a:srgbClr val="00FF00"/>
              </a:solidFill>
              <a:latin typeface="Arial" pitchFamily="34" charset="0"/>
            </a:endParaRPr>
          </a:p>
          <a:p>
            <a:pPr lvl="2" algn="l">
              <a:buFontTx/>
              <a:buChar char="•"/>
              <a:tabLst>
                <a:tab pos="549275" algn="l"/>
              </a:tabLst>
            </a:pPr>
            <a:r>
              <a:rPr lang="en-US" sz="2400" b="1">
                <a:solidFill>
                  <a:srgbClr val="00FF00"/>
                </a:solidFill>
                <a:latin typeface="Arial" pitchFamily="34" charset="0"/>
              </a:rPr>
              <a:t> </a:t>
            </a:r>
            <a:r>
              <a:rPr lang="en-US" sz="2400">
                <a:solidFill>
                  <a:srgbClr val="00FF00"/>
                </a:solidFill>
                <a:latin typeface="Arial" pitchFamily="34" charset="0"/>
              </a:rPr>
              <a:t>Increased BP, distended jugular veins, rapid breathing dyspnea, moist cough and crackles </a:t>
            </a:r>
          </a:p>
          <a:p>
            <a:pPr lvl="2" algn="l">
              <a:tabLst>
                <a:tab pos="549275" algn="l"/>
              </a:tabLst>
            </a:pPr>
            <a:endParaRPr lang="en-US" sz="2400">
              <a:solidFill>
                <a:srgbClr val="00FF00"/>
              </a:solidFill>
              <a:latin typeface="Arial" pitchFamily="34" charset="0"/>
            </a:endParaRPr>
          </a:p>
          <a:p>
            <a:pPr lvl="2" algn="l">
              <a:tabLst>
                <a:tab pos="549275" algn="l"/>
              </a:tabLst>
            </a:pPr>
            <a:r>
              <a:rPr lang="en-US" sz="2400">
                <a:solidFill>
                  <a:srgbClr val="00FF00"/>
                </a:solidFill>
                <a:latin typeface="Arial" pitchFamily="34" charset="0"/>
              </a:rPr>
              <a:t>	Use infusion pump esp. for clients at risk of overload and time tape</a:t>
            </a:r>
          </a:p>
          <a:p>
            <a:pPr lvl="4" algn="l">
              <a:tabLst>
                <a:tab pos="549275" algn="l"/>
              </a:tabLst>
            </a:pPr>
            <a:r>
              <a:rPr lang="en-US" sz="2400">
                <a:solidFill>
                  <a:srgbClr val="00FF00"/>
                </a:solidFill>
                <a:latin typeface="Arial" pitchFamily="34" charset="0"/>
              </a:rPr>
              <a:t>	If it occurs, KVO rate, elevate head of bed, assess for edema and inform MD</a:t>
            </a:r>
          </a:p>
          <a:p>
            <a:pPr lvl="4" algn="l">
              <a:tabLst>
                <a:tab pos="549275" algn="l"/>
              </a:tabLst>
            </a:pPr>
            <a:r>
              <a:rPr lang="en-US" sz="2400">
                <a:solidFill>
                  <a:srgbClr val="00FF00"/>
                </a:solidFill>
                <a:latin typeface="Arial" pitchFamily="34" charset="0"/>
              </a:rPr>
              <a:t>	If these occurs, remove and restart in opposite extremity  apply warm and moist compress; inform  doctor</a:t>
            </a:r>
          </a:p>
        </p:txBody>
      </p:sp>
      <p:sp>
        <p:nvSpPr>
          <p:cNvPr id="25604" name="AutoShape 7"/>
          <p:cNvSpPr>
            <a:spLocks noChangeArrowheads="1"/>
          </p:cNvSpPr>
          <p:nvPr/>
        </p:nvSpPr>
        <p:spPr bwMode="auto">
          <a:xfrm>
            <a:off x="990600" y="3756025"/>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
        <p:nvSpPr>
          <p:cNvPr id="25605" name="AutoShape 8"/>
          <p:cNvSpPr>
            <a:spLocks noChangeArrowheads="1"/>
          </p:cNvSpPr>
          <p:nvPr/>
        </p:nvSpPr>
        <p:spPr bwMode="auto">
          <a:xfrm>
            <a:off x="990600" y="4495800"/>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
        <p:nvSpPr>
          <p:cNvPr id="25606" name="AutoShape 9"/>
          <p:cNvSpPr>
            <a:spLocks noChangeArrowheads="1"/>
          </p:cNvSpPr>
          <p:nvPr/>
        </p:nvSpPr>
        <p:spPr bwMode="auto">
          <a:xfrm>
            <a:off x="990600" y="5257800"/>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4"/>
          <p:cNvSpPr>
            <a:spLocks noChangeArrowheads="1" noChangeShapeType="1" noTextEdit="1"/>
          </p:cNvSpPr>
          <p:nvPr/>
        </p:nvSpPr>
        <p:spPr bwMode="auto">
          <a:xfrm>
            <a:off x="533400" y="304800"/>
            <a:ext cx="7543800" cy="6477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r>
              <a:rPr lang="en-PH" sz="3600" kern="10">
                <a:ln w="9525">
                  <a:round/>
                  <a:headEnd/>
                  <a:tailEnd/>
                </a:ln>
                <a:gradFill rotWithShape="1">
                  <a:gsLst>
                    <a:gs pos="0">
                      <a:srgbClr val="DCEBF5"/>
                    </a:gs>
                    <a:gs pos="100000">
                      <a:srgbClr val="00FF00"/>
                    </a:gs>
                  </a:gsLst>
                  <a:lin ang="5400000" scaled="1"/>
                </a:gradFill>
                <a:latin typeface="Arial Black"/>
              </a:rPr>
              <a:t>6.   COMPLICATIONS OF IV THERAPY</a:t>
            </a:r>
          </a:p>
        </p:txBody>
      </p:sp>
      <p:sp>
        <p:nvSpPr>
          <p:cNvPr id="26627" name="Rectangle 5"/>
          <p:cNvSpPr>
            <a:spLocks noChangeArrowheads="1"/>
          </p:cNvSpPr>
          <p:nvPr/>
        </p:nvSpPr>
        <p:spPr bwMode="auto">
          <a:xfrm>
            <a:off x="304800" y="1760538"/>
            <a:ext cx="81534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6482" tIns="0" rIns="0" bIns="0" anchor="ctr">
            <a:spAutoFit/>
          </a:bodyPr>
          <a:lstStyle/>
          <a:p>
            <a:pPr lvl="1" algn="l">
              <a:tabLst>
                <a:tab pos="549275" algn="l"/>
              </a:tabLst>
            </a:pPr>
            <a:r>
              <a:rPr lang="en-US" sz="2400" b="1">
                <a:solidFill>
                  <a:srgbClr val="00FF00"/>
                </a:solidFill>
                <a:latin typeface="Arial" pitchFamily="34" charset="0"/>
              </a:rPr>
              <a:t>E. AIR EMBOLISM </a:t>
            </a:r>
          </a:p>
          <a:p>
            <a:pPr lvl="1" algn="l">
              <a:tabLst>
                <a:tab pos="549275" algn="l"/>
              </a:tabLst>
            </a:pPr>
            <a:endParaRPr lang="en-US" sz="2400" b="1">
              <a:solidFill>
                <a:srgbClr val="00FF00"/>
              </a:solidFill>
              <a:latin typeface="Arial" pitchFamily="34" charset="0"/>
            </a:endParaRPr>
          </a:p>
          <a:p>
            <a:pPr lvl="2" algn="l">
              <a:buFontTx/>
              <a:buChar char="•"/>
              <a:tabLst>
                <a:tab pos="549275" algn="l"/>
              </a:tabLst>
            </a:pPr>
            <a:r>
              <a:rPr lang="en-US" sz="2400" b="1">
                <a:solidFill>
                  <a:srgbClr val="00FF00"/>
                </a:solidFill>
                <a:latin typeface="Arial" pitchFamily="34" charset="0"/>
              </a:rPr>
              <a:t> </a:t>
            </a:r>
            <a:r>
              <a:rPr lang="en-US" sz="2400">
                <a:solidFill>
                  <a:srgbClr val="00FF00"/>
                </a:solidFill>
                <a:latin typeface="Arial" pitchFamily="34" charset="0"/>
              </a:rPr>
              <a:t>Increased BP, distended jugular veins, rapid breathing dyspnea, moist cough and crackles </a:t>
            </a:r>
          </a:p>
          <a:p>
            <a:pPr lvl="2" algn="l">
              <a:tabLst>
                <a:tab pos="549275" algn="l"/>
              </a:tabLst>
            </a:pPr>
            <a:endParaRPr lang="en-US" sz="2400">
              <a:solidFill>
                <a:srgbClr val="00FF00"/>
              </a:solidFill>
              <a:latin typeface="Arial" pitchFamily="34" charset="0"/>
            </a:endParaRPr>
          </a:p>
          <a:p>
            <a:pPr lvl="2" algn="l">
              <a:tabLst>
                <a:tab pos="549275" algn="l"/>
              </a:tabLst>
            </a:pPr>
            <a:r>
              <a:rPr lang="en-US" sz="2400">
                <a:solidFill>
                  <a:srgbClr val="00FF00"/>
                </a:solidFill>
                <a:latin typeface="Arial" pitchFamily="34" charset="0"/>
              </a:rPr>
              <a:t>	Occurs when air bolus enters vein through inadequately  primed IV line, from loose connection, tubing change and IV removal</a:t>
            </a:r>
          </a:p>
          <a:p>
            <a:pPr lvl="2" algn="l">
              <a:tabLst>
                <a:tab pos="549275" algn="l"/>
              </a:tabLst>
            </a:pPr>
            <a:r>
              <a:rPr lang="en-US" sz="2400">
                <a:solidFill>
                  <a:srgbClr val="00FF00"/>
                </a:solidFill>
                <a:latin typeface="Arial" pitchFamily="34" charset="0"/>
              </a:rPr>
              <a:t>	</a:t>
            </a:r>
          </a:p>
          <a:p>
            <a:pPr lvl="2" algn="l">
              <a:tabLst>
                <a:tab pos="549275" algn="l"/>
              </a:tabLst>
            </a:pPr>
            <a:r>
              <a:rPr lang="en-US" sz="2400">
                <a:solidFill>
                  <a:srgbClr val="00FF00"/>
                </a:solidFill>
                <a:latin typeface="Arial" pitchFamily="34" charset="0"/>
              </a:rPr>
              <a:t>	If S/Sx occur, clamp the tubing</a:t>
            </a:r>
            <a:r>
              <a:rPr lang="en-US" sz="2400" b="1">
                <a:solidFill>
                  <a:srgbClr val="00FF00"/>
                </a:solidFill>
                <a:latin typeface="Arial" pitchFamily="34" charset="0"/>
              </a:rPr>
              <a:t>, </a:t>
            </a:r>
            <a:r>
              <a:rPr lang="en-US" sz="2400">
                <a:solidFill>
                  <a:srgbClr val="00FF00"/>
                </a:solidFill>
                <a:latin typeface="Arial" pitchFamily="34" charset="0"/>
              </a:rPr>
              <a:t>turn the patient on the left side with the head lowered (Trendelenburg position) to trap area in the right atrium, call MD right away </a:t>
            </a:r>
          </a:p>
        </p:txBody>
      </p:sp>
      <p:sp>
        <p:nvSpPr>
          <p:cNvPr id="26628" name="AutoShape 6"/>
          <p:cNvSpPr>
            <a:spLocks noChangeArrowheads="1"/>
          </p:cNvSpPr>
          <p:nvPr/>
        </p:nvSpPr>
        <p:spPr bwMode="auto">
          <a:xfrm>
            <a:off x="990600" y="3581400"/>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
        <p:nvSpPr>
          <p:cNvPr id="26629" name="AutoShape 7"/>
          <p:cNvSpPr>
            <a:spLocks noChangeArrowheads="1"/>
          </p:cNvSpPr>
          <p:nvPr/>
        </p:nvSpPr>
        <p:spPr bwMode="auto">
          <a:xfrm>
            <a:off x="990600" y="5029200"/>
            <a:ext cx="304800" cy="3048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0" y="152400"/>
            <a:ext cx="86106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500" b="1" i="0">
                <a:latin typeface="Freestyle Script" pitchFamily="66" charset="0"/>
              </a:rPr>
              <a:t>VI. CONSIDERATIONS IN GIVING </a:t>
            </a:r>
          </a:p>
          <a:p>
            <a:pPr algn="l" eaLnBrk="1" hangingPunct="1"/>
            <a:r>
              <a:rPr lang="en-US" sz="4500" b="1" i="0">
                <a:latin typeface="Freestyle Script" pitchFamily="66" charset="0"/>
              </a:rPr>
              <a:t>				OPTHALMIC MEDICINES</a:t>
            </a:r>
          </a:p>
        </p:txBody>
      </p:sp>
      <p:sp>
        <p:nvSpPr>
          <p:cNvPr id="27651" name="Line 5"/>
          <p:cNvSpPr>
            <a:spLocks noChangeShapeType="1"/>
          </p:cNvSpPr>
          <p:nvPr/>
        </p:nvSpPr>
        <p:spPr bwMode="auto">
          <a:xfrm>
            <a:off x="762000" y="1600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27652" name="Rectangle 6"/>
          <p:cNvSpPr>
            <a:spLocks noChangeArrowheads="1"/>
          </p:cNvSpPr>
          <p:nvPr/>
        </p:nvSpPr>
        <p:spPr bwMode="auto">
          <a:xfrm>
            <a:off x="76200" y="1916113"/>
            <a:ext cx="8915400"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tabLst>
                <a:tab pos="182563" algn="l"/>
              </a:tabLst>
            </a:pPr>
            <a:r>
              <a:rPr lang="en-US" sz="2800" i="0">
                <a:latin typeface="Times New Roman" pitchFamily="18" charset="0"/>
              </a:rPr>
              <a:t>1. Have patient lie on back or sit with head turned to the </a:t>
            </a:r>
            <a:r>
              <a:rPr lang="en-US" sz="2800" i="0">
                <a:solidFill>
                  <a:srgbClr val="FF0066"/>
                </a:solidFill>
                <a:latin typeface="Times New Roman" pitchFamily="18" charset="0"/>
              </a:rPr>
              <a:t>affected side</a:t>
            </a:r>
            <a:r>
              <a:rPr lang="en-US" sz="2800" i="0">
                <a:latin typeface="Times New Roman" pitchFamily="18" charset="0"/>
              </a:rPr>
              <a:t> to facilitate gravitational flow.</a:t>
            </a:r>
          </a:p>
          <a:p>
            <a:pPr algn="l">
              <a:tabLst>
                <a:tab pos="182563" algn="l"/>
              </a:tabLst>
            </a:pPr>
            <a:r>
              <a:rPr lang="en-US" sz="2800" i="0">
                <a:latin typeface="Times New Roman" pitchFamily="18" charset="0"/>
              </a:rPr>
              <a:t>2. Cleanse eyelids and eyelashes </a:t>
            </a:r>
            <a:r>
              <a:rPr lang="en-US" sz="2800" i="0">
                <a:solidFill>
                  <a:srgbClr val="FF0066"/>
                </a:solidFill>
                <a:latin typeface="Times New Roman" pitchFamily="18" charset="0"/>
              </a:rPr>
              <a:t>with sterile gauze pads</a:t>
            </a:r>
            <a:r>
              <a:rPr lang="en-US" sz="2800" i="0">
                <a:latin typeface="Times New Roman" pitchFamily="18" charset="0"/>
              </a:rPr>
              <a:t> soaked with physiologic saline.</a:t>
            </a:r>
          </a:p>
          <a:p>
            <a:pPr algn="l">
              <a:tabLst>
                <a:tab pos="182563" algn="l"/>
              </a:tabLst>
            </a:pPr>
            <a:r>
              <a:rPr lang="en-US" sz="2800" i="0">
                <a:latin typeface="Times New Roman" pitchFamily="18" charset="0"/>
              </a:rPr>
              <a:t>3. </a:t>
            </a:r>
            <a:r>
              <a:rPr lang="en-US" sz="2800" i="0">
                <a:solidFill>
                  <a:srgbClr val="FF0066"/>
                </a:solidFill>
                <a:latin typeface="Times New Roman" pitchFamily="18" charset="0"/>
              </a:rPr>
              <a:t>Keep eye open by pulling down on cheekbone with thumb and pointer finger to expose lower conjunctiva.</a:t>
            </a:r>
          </a:p>
          <a:p>
            <a:pPr algn="l">
              <a:tabLst>
                <a:tab pos="182563" algn="l"/>
              </a:tabLst>
            </a:pPr>
            <a:r>
              <a:rPr lang="en-US" sz="2800" i="0">
                <a:latin typeface="Times New Roman" pitchFamily="18" charset="0"/>
              </a:rPr>
              <a:t>4. Place the necessary drops near the </a:t>
            </a:r>
            <a:r>
              <a:rPr lang="en-US" sz="2800" i="0">
                <a:solidFill>
                  <a:srgbClr val="FF0066"/>
                </a:solidFill>
                <a:latin typeface="Times New Roman" pitchFamily="18" charset="0"/>
              </a:rPr>
              <a:t>outer canthus and away from cornea.</a:t>
            </a:r>
          </a:p>
          <a:p>
            <a:pPr algn="l">
              <a:tabLst>
                <a:tab pos="182563" algn="l"/>
              </a:tabLst>
            </a:pPr>
            <a:r>
              <a:rPr lang="en-US" sz="2800" i="0">
                <a:latin typeface="Times New Roman" pitchFamily="18" charset="0"/>
              </a:rPr>
              <a:t>5. If using ointment, squeeze </a:t>
            </a:r>
            <a:r>
              <a:rPr lang="en-US" sz="2800" i="0">
                <a:solidFill>
                  <a:srgbClr val="FF0066"/>
                </a:solidFill>
                <a:latin typeface="Times New Roman" pitchFamily="18" charset="0"/>
              </a:rPr>
              <a:t>into lower conjunctiva and move from inner to outer canthus. Do not touch tip to the eye and twist tube to break medication stream.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0" y="152400"/>
            <a:ext cx="86106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500" b="1" i="0">
                <a:latin typeface="Freestyle Script" pitchFamily="66" charset="0"/>
              </a:rPr>
              <a:t>VI. CONSIDERATIONS IN GIVING </a:t>
            </a:r>
          </a:p>
          <a:p>
            <a:pPr algn="l" eaLnBrk="1" hangingPunct="1"/>
            <a:r>
              <a:rPr lang="en-US" sz="4500" b="1" i="0">
                <a:latin typeface="Freestyle Script" pitchFamily="66" charset="0"/>
              </a:rPr>
              <a:t>				OPTHALMIC MEDICINES</a:t>
            </a:r>
          </a:p>
        </p:txBody>
      </p:sp>
      <p:sp>
        <p:nvSpPr>
          <p:cNvPr id="28675" name="Line 5"/>
          <p:cNvSpPr>
            <a:spLocks noChangeShapeType="1"/>
          </p:cNvSpPr>
          <p:nvPr/>
        </p:nvSpPr>
        <p:spPr bwMode="auto">
          <a:xfrm>
            <a:off x="762000" y="1600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28676" name="Rectangle 7"/>
          <p:cNvSpPr>
            <a:spLocks noChangeArrowheads="1"/>
          </p:cNvSpPr>
          <p:nvPr/>
        </p:nvSpPr>
        <p:spPr bwMode="auto">
          <a:xfrm>
            <a:off x="76200" y="2984500"/>
            <a:ext cx="89154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tabLst>
                <a:tab pos="182563" algn="l"/>
              </a:tabLst>
            </a:pPr>
            <a:r>
              <a:rPr lang="en-US" sz="2800" i="0">
                <a:latin typeface="Times New Roman" pitchFamily="18" charset="0"/>
              </a:rPr>
              <a:t>6. Let patient blink 2-3 times</a:t>
            </a:r>
          </a:p>
          <a:p>
            <a:pPr marL="342900" indent="-342900" algn="l">
              <a:tabLst>
                <a:tab pos="182563" algn="l"/>
              </a:tabLst>
            </a:pPr>
            <a:r>
              <a:rPr lang="en-US" sz="2800" i="0">
                <a:latin typeface="Times New Roman" pitchFamily="18" charset="0"/>
              </a:rPr>
              <a:t>7. </a:t>
            </a:r>
            <a:r>
              <a:rPr lang="en-US" sz="2800" i="0">
                <a:solidFill>
                  <a:srgbClr val="FF0066"/>
                </a:solidFill>
                <a:latin typeface="Times New Roman" pitchFamily="18" charset="0"/>
              </a:rPr>
              <a:t>Press on nasolacrimal glands (to prevent systemic absortion,  a perfect example is atropinr sulfate)</a:t>
            </a:r>
          </a:p>
          <a:p>
            <a:pPr marL="342900" indent="-342900" algn="l">
              <a:tabLst>
                <a:tab pos="182563" algn="l"/>
              </a:tabLst>
            </a:pPr>
            <a:r>
              <a:rPr lang="en-US" sz="2800" i="0">
                <a:latin typeface="Times New Roman" pitchFamily="18" charset="0"/>
              </a:rPr>
              <a:t>8. Wipe excess medicines starting from inner canthus</a:t>
            </a:r>
          </a:p>
          <a:p>
            <a:pPr marL="342900" indent="-342900" algn="l">
              <a:tabLst>
                <a:tab pos="182563" algn="l"/>
              </a:tabLst>
            </a:pPr>
            <a:r>
              <a:rPr lang="en-US" sz="2800" i="0">
                <a:latin typeface="Times New Roman" pitchFamily="18" charset="0"/>
              </a:rPr>
              <a:t>9. Droppers and ointments are for individual clients </a:t>
            </a:r>
            <a:r>
              <a:rPr lang="en-US" sz="2800" i="0">
                <a:solidFill>
                  <a:srgbClr val="FF0066"/>
                </a:solidFill>
                <a:latin typeface="Times New Roman" pitchFamily="18" charset="0"/>
              </a:rPr>
              <a:t>and never shared.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0" y="152400"/>
            <a:ext cx="86106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500" b="1" i="0">
                <a:latin typeface="Freestyle Script" pitchFamily="66" charset="0"/>
              </a:rPr>
              <a:t>VII. CONSIDERATIONS IN GIVING </a:t>
            </a:r>
          </a:p>
          <a:p>
            <a:pPr algn="l" eaLnBrk="1" hangingPunct="1"/>
            <a:r>
              <a:rPr lang="en-US" sz="4500" b="1" i="0">
                <a:latin typeface="Freestyle Script" pitchFamily="66" charset="0"/>
              </a:rPr>
              <a:t>				OTIC MEDICINES</a:t>
            </a:r>
          </a:p>
        </p:txBody>
      </p:sp>
      <p:sp>
        <p:nvSpPr>
          <p:cNvPr id="29699" name="Line 5"/>
          <p:cNvSpPr>
            <a:spLocks noChangeShapeType="1"/>
          </p:cNvSpPr>
          <p:nvPr/>
        </p:nvSpPr>
        <p:spPr bwMode="auto">
          <a:xfrm>
            <a:off x="762000" y="1600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29700" name="Rectangle 8"/>
          <p:cNvSpPr>
            <a:spLocks noChangeArrowheads="1"/>
          </p:cNvSpPr>
          <p:nvPr/>
        </p:nvSpPr>
        <p:spPr bwMode="auto">
          <a:xfrm>
            <a:off x="76200" y="2132013"/>
            <a:ext cx="89154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tabLst>
                <a:tab pos="182563" algn="l"/>
              </a:tabLst>
            </a:pPr>
            <a:r>
              <a:rPr lang="en-US" sz="2800" i="0">
                <a:latin typeface="Times New Roman" pitchFamily="18" charset="0"/>
              </a:rPr>
              <a:t>1. Clean outer ear using wet gauze pad.</a:t>
            </a:r>
          </a:p>
          <a:p>
            <a:pPr marL="342900" indent="-342900" algn="l">
              <a:tabLst>
                <a:tab pos="182563" algn="l"/>
              </a:tabLst>
            </a:pPr>
            <a:r>
              <a:rPr lang="en-US" sz="2800" i="0">
                <a:latin typeface="Times New Roman" pitchFamily="18" charset="0"/>
              </a:rPr>
              <a:t>2. Straighten ear canal:</a:t>
            </a:r>
          </a:p>
          <a:p>
            <a:pPr marL="800100" lvl="1" indent="-342900" algn="l">
              <a:tabLst>
                <a:tab pos="182563" algn="l"/>
              </a:tabLst>
            </a:pPr>
            <a:r>
              <a:rPr lang="en-US" sz="2800" i="0">
                <a:latin typeface="Times New Roman" pitchFamily="18" charset="0"/>
              </a:rPr>
              <a:t>	</a:t>
            </a:r>
            <a:r>
              <a:rPr lang="en-US" sz="2800" i="0">
                <a:solidFill>
                  <a:srgbClr val="FF0066"/>
                </a:solidFill>
                <a:latin typeface="Times New Roman" pitchFamily="18" charset="0"/>
              </a:rPr>
              <a:t>Pull pinna up and back for adults</a:t>
            </a:r>
          </a:p>
          <a:p>
            <a:pPr marL="800100" lvl="1" indent="-342900" algn="l">
              <a:tabLst>
                <a:tab pos="182563" algn="l"/>
              </a:tabLst>
            </a:pPr>
            <a:endParaRPr lang="en-US" sz="2800" i="0">
              <a:solidFill>
                <a:srgbClr val="FF0066"/>
              </a:solidFill>
              <a:latin typeface="Times New Roman" pitchFamily="18" charset="0"/>
            </a:endParaRPr>
          </a:p>
          <a:p>
            <a:pPr marL="800100" lvl="1" indent="-342900" algn="l">
              <a:tabLst>
                <a:tab pos="182563" algn="l"/>
              </a:tabLst>
            </a:pPr>
            <a:r>
              <a:rPr lang="en-US" sz="2800" i="0">
                <a:solidFill>
                  <a:srgbClr val="FF0066"/>
                </a:solidFill>
                <a:latin typeface="Times New Roman" pitchFamily="18" charset="0"/>
              </a:rPr>
              <a:t>	Pull pinna down and back for children under 3</a:t>
            </a:r>
          </a:p>
          <a:p>
            <a:pPr marL="342900" indent="-342900" algn="l">
              <a:tabLst>
                <a:tab pos="182563" algn="l"/>
              </a:tabLst>
            </a:pPr>
            <a:r>
              <a:rPr lang="en-US" sz="2800" i="0">
                <a:latin typeface="Times New Roman" pitchFamily="18" charset="0"/>
              </a:rPr>
              <a:t>3. Instill necessary number of drops along side of canal without touching ear with dropper. Maintain ear position until medicines has totally entered canal</a:t>
            </a:r>
          </a:p>
          <a:p>
            <a:pPr marL="342900" indent="-342900" algn="l">
              <a:tabLst>
                <a:tab pos="182563" algn="l"/>
              </a:tabLst>
            </a:pPr>
            <a:r>
              <a:rPr lang="en-US" sz="2800" i="0">
                <a:latin typeface="Times New Roman" pitchFamily="18" charset="0"/>
              </a:rPr>
              <a:t>4. Have client </a:t>
            </a:r>
            <a:r>
              <a:rPr lang="en-US" sz="2800" i="0">
                <a:solidFill>
                  <a:srgbClr val="FF0000"/>
                </a:solidFill>
                <a:latin typeface="Times New Roman" pitchFamily="18" charset="0"/>
              </a:rPr>
              <a:t>remain on side for 5-10 minutes to allow medicines to reach to reach inner ear</a:t>
            </a:r>
            <a:r>
              <a:rPr lang="en-US" sz="2800" i="0">
                <a:latin typeface="Times New Roman" pitchFamily="18" charset="0"/>
              </a:rPr>
              <a:t>. </a:t>
            </a:r>
          </a:p>
        </p:txBody>
      </p:sp>
      <p:sp>
        <p:nvSpPr>
          <p:cNvPr id="138249" name="AutoShape 9"/>
          <p:cNvSpPr>
            <a:spLocks noChangeArrowheads="1"/>
          </p:cNvSpPr>
          <p:nvPr/>
        </p:nvSpPr>
        <p:spPr bwMode="auto">
          <a:xfrm>
            <a:off x="609600" y="3124200"/>
            <a:ext cx="381000" cy="3048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38250" name="AutoShape 10"/>
          <p:cNvSpPr>
            <a:spLocks noChangeArrowheads="1"/>
          </p:cNvSpPr>
          <p:nvPr/>
        </p:nvSpPr>
        <p:spPr bwMode="auto">
          <a:xfrm>
            <a:off x="609600" y="3962400"/>
            <a:ext cx="381000" cy="3048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0" y="152400"/>
            <a:ext cx="86106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500" b="1" i="0">
                <a:latin typeface="Freestyle Script" pitchFamily="66" charset="0"/>
              </a:rPr>
              <a:t>VIII. CONSIDERATIONS IN GIVING </a:t>
            </a:r>
          </a:p>
          <a:p>
            <a:pPr algn="l" eaLnBrk="1" hangingPunct="1"/>
            <a:r>
              <a:rPr lang="en-US" sz="4500" b="1" i="0">
                <a:latin typeface="Freestyle Script" pitchFamily="66" charset="0"/>
              </a:rPr>
              <a:t>				TOPICAL MEDICINES</a:t>
            </a:r>
          </a:p>
        </p:txBody>
      </p:sp>
      <p:sp>
        <p:nvSpPr>
          <p:cNvPr id="30723" name="Line 5"/>
          <p:cNvSpPr>
            <a:spLocks noChangeShapeType="1"/>
          </p:cNvSpPr>
          <p:nvPr/>
        </p:nvSpPr>
        <p:spPr bwMode="auto">
          <a:xfrm>
            <a:off x="762000" y="1600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39274" name="Rectangle 10"/>
          <p:cNvSpPr>
            <a:spLocks noChangeArrowheads="1"/>
          </p:cNvSpPr>
          <p:nvPr/>
        </p:nvSpPr>
        <p:spPr bwMode="auto">
          <a:xfrm>
            <a:off x="76200" y="2132013"/>
            <a:ext cx="8915400" cy="4362450"/>
          </a:xfrm>
          <a:prstGeom prst="rect">
            <a:avLst/>
          </a:prstGeom>
          <a:noFill/>
          <a:ln w="9525">
            <a:noFill/>
            <a:miter lim="800000"/>
            <a:headEnd/>
            <a:tailEnd/>
          </a:ln>
          <a:effectLst/>
        </p:spPr>
        <p:txBody>
          <a:bodyPr anchor="ctr">
            <a:spAutoFit/>
          </a:bodyPr>
          <a:lstStyle/>
          <a:p>
            <a:pPr marL="342900" indent="-342900" algn="l">
              <a:tabLst>
                <a:tab pos="182563" algn="l"/>
              </a:tabLst>
              <a:defRPr/>
            </a:pPr>
            <a:r>
              <a:rPr lang="en-US" sz="2800" i="0">
                <a:latin typeface="Times New Roman" pitchFamily="18" charset="0"/>
              </a:rPr>
              <a:t>1. Cleanse area to remove old medicines using gauze with soap and warm water</a:t>
            </a:r>
          </a:p>
          <a:p>
            <a:pPr marL="342900" indent="-342900" algn="l">
              <a:tabLst>
                <a:tab pos="182563" algn="l"/>
              </a:tabLst>
              <a:defRPr/>
            </a:pPr>
            <a:r>
              <a:rPr lang="en-US" sz="2800" i="0">
                <a:latin typeface="Times New Roman" pitchFamily="18" charset="0"/>
              </a:rPr>
              <a:t>2. Spread medication evenly and </a:t>
            </a:r>
            <a:r>
              <a:rPr lang="en-US" sz="2800" i="0">
                <a:solidFill>
                  <a:srgbClr val="FF0066"/>
                </a:solidFill>
                <a:latin typeface="Times New Roman" pitchFamily="18" charset="0"/>
              </a:rPr>
              <a:t>thinly wearing gloves if the skin is broken</a:t>
            </a:r>
          </a:p>
          <a:p>
            <a:pPr marL="342900" indent="-342900" algn="l">
              <a:tabLst>
                <a:tab pos="182563" algn="l"/>
              </a:tabLst>
              <a:defRPr/>
            </a:pPr>
            <a:r>
              <a:rPr lang="en-US" sz="2800" i="0">
                <a:latin typeface="Times New Roman" pitchFamily="18" charset="0"/>
              </a:rPr>
              <a:t>3. When applying nitroglycerin ointment, take the client’s BP 5 minutes before and after application</a:t>
            </a:r>
          </a:p>
          <a:p>
            <a:pPr marL="342900" indent="-342900" algn="l">
              <a:tabLst>
                <a:tab pos="182563" algn="l"/>
              </a:tabLst>
              <a:defRPr/>
            </a:pPr>
            <a:r>
              <a:rPr lang="en-US" sz="2800" i="0">
                <a:latin typeface="Times New Roman" pitchFamily="18" charset="0"/>
              </a:rPr>
              <a:t>4. Wash hands after applying to prevent self-absorption</a:t>
            </a:r>
          </a:p>
          <a:p>
            <a:pPr marL="342900" indent="-342900" algn="l">
              <a:tabLst>
                <a:tab pos="182563" algn="l"/>
              </a:tabLst>
              <a:defRPr/>
            </a:pPr>
            <a:r>
              <a:rPr lang="en-US" sz="2800" i="0">
                <a:latin typeface="Times New Roman" pitchFamily="18" charset="0"/>
              </a:rPr>
              <a:t>5. </a:t>
            </a:r>
            <a:r>
              <a:rPr lang="en-US" sz="2800" i="0">
                <a:solidFill>
                  <a:srgbClr val="FF0066"/>
                </a:solidFill>
                <a:latin typeface="Times New Roman" pitchFamily="18" charset="0"/>
              </a:rPr>
              <a:t>For transderm patches, wear gloves to prevent self absorption</a:t>
            </a:r>
            <a:r>
              <a:rPr lang="en-US" sz="2800" i="0">
                <a:latin typeface="Times New Roman" pitchFamily="18" charset="0"/>
              </a:rPr>
              <a:t> and place in an area with little hair. Press down edges to secure</a:t>
            </a:r>
            <a:r>
              <a:rPr lang="en-US" sz="2800" i="0">
                <a:effectLst>
                  <a:outerShdw blurRad="38100" dist="38100" dir="2700000" algn="tl">
                    <a:srgbClr val="010199"/>
                  </a:outerShdw>
                </a:effectLst>
                <a:latin typeface="Times New Roman" pitchFamily="18" charset="0"/>
              </a:rPr>
              <a:t> </a:t>
            </a:r>
            <a:r>
              <a:rPr lang="en-US" sz="2800" i="0">
                <a:latin typeface="Times New Roman" pitchFamily="18" charset="0"/>
              </a:rPr>
              <a:t>patch</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ChangeArrowheads="1"/>
          </p:cNvSpPr>
          <p:nvPr/>
        </p:nvSpPr>
        <p:spPr bwMode="auto">
          <a:xfrm>
            <a:off x="0" y="152400"/>
            <a:ext cx="86106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500" b="1" i="0">
                <a:latin typeface="Freestyle Script" pitchFamily="66" charset="0"/>
              </a:rPr>
              <a:t>IX. CONSIDERATIONS IN GIVING </a:t>
            </a:r>
          </a:p>
          <a:p>
            <a:pPr algn="l" eaLnBrk="1" hangingPunct="1"/>
            <a:r>
              <a:rPr lang="en-US" sz="4500" b="1" i="0">
                <a:latin typeface="Freestyle Script" pitchFamily="66" charset="0"/>
              </a:rPr>
              <a:t>				VAGINAL MEDICINES</a:t>
            </a:r>
          </a:p>
        </p:txBody>
      </p:sp>
      <p:sp>
        <p:nvSpPr>
          <p:cNvPr id="31747" name="Line 6"/>
          <p:cNvSpPr>
            <a:spLocks noChangeShapeType="1"/>
          </p:cNvSpPr>
          <p:nvPr/>
        </p:nvSpPr>
        <p:spPr bwMode="auto">
          <a:xfrm>
            <a:off x="762000" y="1600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1748" name="Rectangle 8"/>
          <p:cNvSpPr>
            <a:spLocks noChangeArrowheads="1"/>
          </p:cNvSpPr>
          <p:nvPr/>
        </p:nvSpPr>
        <p:spPr bwMode="auto">
          <a:xfrm>
            <a:off x="76200" y="2771775"/>
            <a:ext cx="90678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tabLst>
                <a:tab pos="182563" algn="l"/>
              </a:tabLst>
            </a:pPr>
            <a:r>
              <a:rPr lang="en-US" sz="2800" i="0">
                <a:latin typeface="Times New Roman" pitchFamily="18" charset="0"/>
              </a:rPr>
              <a:t>1. Let client void</a:t>
            </a:r>
          </a:p>
          <a:p>
            <a:pPr marL="342900" indent="-342900" algn="l">
              <a:tabLst>
                <a:tab pos="182563" algn="l"/>
              </a:tabLst>
            </a:pPr>
            <a:r>
              <a:rPr lang="en-US" sz="2800" i="0">
                <a:latin typeface="Times New Roman" pitchFamily="18" charset="0"/>
              </a:rPr>
              <a:t>2. Drape to provide privacy and wear gloves</a:t>
            </a:r>
          </a:p>
          <a:p>
            <a:pPr marL="342900" indent="-342900" algn="l">
              <a:tabLst>
                <a:tab pos="182563" algn="l"/>
              </a:tabLst>
            </a:pPr>
            <a:r>
              <a:rPr lang="en-US" sz="2800" i="0">
                <a:latin typeface="Times New Roman" pitchFamily="18" charset="0"/>
              </a:rPr>
              <a:t>3. Place client on bedpan in a </a:t>
            </a:r>
            <a:r>
              <a:rPr lang="en-US" sz="2800" i="0">
                <a:solidFill>
                  <a:srgbClr val="FF0066"/>
                </a:solidFill>
                <a:latin typeface="Times New Roman" pitchFamily="18" charset="0"/>
              </a:rPr>
              <a:t>dorsal recumbent position with hips and knees flexed</a:t>
            </a:r>
          </a:p>
          <a:p>
            <a:pPr marL="342900" indent="-342900" algn="l">
              <a:tabLst>
                <a:tab pos="182563" algn="l"/>
              </a:tabLst>
            </a:pPr>
            <a:r>
              <a:rPr lang="en-US" sz="2800" i="0">
                <a:latin typeface="Times New Roman" pitchFamily="18" charset="0"/>
              </a:rPr>
              <a:t>4. Cleanse perineum with warm, soapy water working from inner to outer</a:t>
            </a:r>
          </a:p>
          <a:p>
            <a:pPr marL="342900" indent="-342900" algn="l">
              <a:tabLst>
                <a:tab pos="182563" algn="l"/>
              </a:tabLst>
            </a:pPr>
            <a:endParaRPr lang="en-US" sz="2800" i="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76200" y="30163"/>
            <a:ext cx="85915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3600" b="1" i="0">
                <a:solidFill>
                  <a:srgbClr val="FF0066"/>
                </a:solidFill>
                <a:latin typeface="Bradley Hand ITC" pitchFamily="66" charset="0"/>
              </a:rPr>
              <a:t>General Principles of Drug Administration and Safety Guidelines Giving Medications</a:t>
            </a:r>
            <a:r>
              <a:rPr lang="en-US" sz="2800" b="1" i="0">
                <a:latin typeface="Bradley Hand ITC" pitchFamily="66" charset="0"/>
              </a:rPr>
              <a:t> </a:t>
            </a:r>
          </a:p>
        </p:txBody>
      </p:sp>
      <p:sp>
        <p:nvSpPr>
          <p:cNvPr id="5123" name="Line 5"/>
          <p:cNvSpPr>
            <a:spLocks noChangeShapeType="1"/>
          </p:cNvSpPr>
          <p:nvPr/>
        </p:nvSpPr>
        <p:spPr bwMode="auto">
          <a:xfrm>
            <a:off x="609600" y="1143000"/>
            <a:ext cx="8534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5124" name="Rectangle 6"/>
          <p:cNvSpPr>
            <a:spLocks noChangeArrowheads="1"/>
          </p:cNvSpPr>
          <p:nvPr/>
        </p:nvSpPr>
        <p:spPr bwMode="auto">
          <a:xfrm>
            <a:off x="76200" y="2120900"/>
            <a:ext cx="89154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buFontTx/>
              <a:buAutoNum type="arabicPeriod"/>
              <a:tabLst>
                <a:tab pos="182563" algn="l"/>
              </a:tabLst>
            </a:pPr>
            <a:r>
              <a:rPr lang="en-US" sz="2800" i="0">
                <a:solidFill>
                  <a:srgbClr val="00FFFF"/>
                </a:solidFill>
                <a:latin typeface="Imprint MT Shadow" pitchFamily="82" charset="0"/>
              </a:rPr>
              <a:t>Confirm client diagnosis and appropriateness of medicines</a:t>
            </a:r>
          </a:p>
          <a:p>
            <a:pPr marL="342900" indent="-342900" algn="l">
              <a:buFontTx/>
              <a:buAutoNum type="arabicPeriod"/>
              <a:tabLst>
                <a:tab pos="182563" algn="l"/>
              </a:tabLst>
            </a:pPr>
            <a:r>
              <a:rPr lang="en-US" sz="2800" i="0">
                <a:solidFill>
                  <a:srgbClr val="00FFFF"/>
                </a:solidFill>
                <a:latin typeface="Imprint MT Shadow" pitchFamily="82" charset="0"/>
              </a:rPr>
              <a:t>Identify all concurrent medicines and any potential C/I and allergies</a:t>
            </a:r>
          </a:p>
          <a:p>
            <a:pPr marL="342900" indent="-342900" algn="l">
              <a:buFontTx/>
              <a:buAutoNum type="arabicPeriod"/>
              <a:tabLst>
                <a:tab pos="182563" algn="l"/>
              </a:tabLst>
            </a:pPr>
            <a:r>
              <a:rPr lang="en-US" sz="2800" i="0">
                <a:solidFill>
                  <a:srgbClr val="00FFFF"/>
                </a:solidFill>
                <a:latin typeface="Imprint MT Shadow" pitchFamily="82" charset="0"/>
              </a:rPr>
              <a:t>Research drug compatibilities, action, purpose, route, C/I, S/E</a:t>
            </a:r>
          </a:p>
          <a:p>
            <a:pPr marL="342900" indent="-342900" algn="l">
              <a:buFontTx/>
              <a:buAutoNum type="arabicPeriod"/>
              <a:tabLst>
                <a:tab pos="182563" algn="l"/>
              </a:tabLst>
            </a:pPr>
            <a:r>
              <a:rPr lang="en-US" sz="2800" i="0">
                <a:solidFill>
                  <a:srgbClr val="00FFFF"/>
                </a:solidFill>
                <a:latin typeface="Imprint MT Shadow" pitchFamily="82" charset="0"/>
              </a:rPr>
              <a:t>Calculate dosage accurately especially for pediatric clients</a:t>
            </a:r>
          </a:p>
          <a:p>
            <a:pPr marL="342900" indent="-342900" algn="l">
              <a:buFontTx/>
              <a:buAutoNum type="arabicPeriod"/>
              <a:tabLst>
                <a:tab pos="182563" algn="l"/>
              </a:tabLst>
            </a:pPr>
            <a:r>
              <a:rPr lang="en-US" sz="2800" i="0">
                <a:solidFill>
                  <a:srgbClr val="00FFFF"/>
                </a:solidFill>
                <a:latin typeface="Imprint MT Shadow" pitchFamily="82" charset="0"/>
              </a:rPr>
              <a:t>Check for expiration date of medicines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0" y="152400"/>
            <a:ext cx="86106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500" b="1" i="0">
                <a:latin typeface="Freestyle Script" pitchFamily="66" charset="0"/>
              </a:rPr>
              <a:t>IX. CONSIDERATIONS IN GIVING </a:t>
            </a:r>
          </a:p>
          <a:p>
            <a:pPr algn="l" eaLnBrk="1" hangingPunct="1"/>
            <a:r>
              <a:rPr lang="en-US" sz="4500" b="1" i="0">
                <a:latin typeface="Freestyle Script" pitchFamily="66" charset="0"/>
              </a:rPr>
              <a:t>				VAGINAL MEDICINES</a:t>
            </a:r>
          </a:p>
        </p:txBody>
      </p:sp>
      <p:sp>
        <p:nvSpPr>
          <p:cNvPr id="32771" name="Line 5"/>
          <p:cNvSpPr>
            <a:spLocks noChangeShapeType="1"/>
          </p:cNvSpPr>
          <p:nvPr/>
        </p:nvSpPr>
        <p:spPr bwMode="auto">
          <a:xfrm>
            <a:off x="762000" y="1600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2772" name="Rectangle 6"/>
          <p:cNvSpPr>
            <a:spLocks noChangeArrowheads="1"/>
          </p:cNvSpPr>
          <p:nvPr/>
        </p:nvSpPr>
        <p:spPr bwMode="auto">
          <a:xfrm>
            <a:off x="76200" y="2771775"/>
            <a:ext cx="90678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tabLst>
                <a:tab pos="182563" algn="l"/>
              </a:tabLst>
            </a:pPr>
            <a:r>
              <a:rPr lang="en-US" sz="2800" i="0">
                <a:latin typeface="Times New Roman" pitchFamily="18" charset="0"/>
              </a:rPr>
              <a:t>5. Moisten suppository with water-soluble lubricant</a:t>
            </a:r>
          </a:p>
          <a:p>
            <a:pPr marL="342900" indent="-342900" algn="l">
              <a:tabLst>
                <a:tab pos="182563" algn="l"/>
              </a:tabLst>
            </a:pPr>
            <a:r>
              <a:rPr lang="en-US" sz="2800" i="0">
                <a:latin typeface="Times New Roman" pitchFamily="18" charset="0"/>
              </a:rPr>
              <a:t>6. Separate labia </a:t>
            </a:r>
            <a:r>
              <a:rPr lang="en-US" sz="2800" i="0">
                <a:solidFill>
                  <a:srgbClr val="FF0066"/>
                </a:solidFill>
                <a:latin typeface="Times New Roman" pitchFamily="18" charset="0"/>
              </a:rPr>
              <a:t>and insert 2 inches…angled downward and backward</a:t>
            </a:r>
          </a:p>
          <a:p>
            <a:pPr marL="342900" indent="-342900" algn="l">
              <a:tabLst>
                <a:tab pos="182563" algn="l"/>
              </a:tabLst>
            </a:pPr>
            <a:r>
              <a:rPr lang="en-US" sz="2800" i="0">
                <a:latin typeface="Times New Roman" pitchFamily="18" charset="0"/>
              </a:rPr>
              <a:t>7. Provide pillow under buttocks and let patient remain in that position for 15-20 minutes (no sphincter to hold suppository in place)</a:t>
            </a:r>
          </a:p>
          <a:p>
            <a:pPr marL="342900" indent="-342900" algn="l">
              <a:tabLst>
                <a:tab pos="182563" algn="l"/>
              </a:tabLst>
            </a:pPr>
            <a:r>
              <a:rPr lang="en-US" sz="2800" i="0">
                <a:latin typeface="Times New Roman" pitchFamily="18" charset="0"/>
              </a:rPr>
              <a:t>8. Provide with pads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0" y="152400"/>
            <a:ext cx="86106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500" b="1" i="0">
                <a:latin typeface="Freestyle Script" pitchFamily="66" charset="0"/>
              </a:rPr>
              <a:t>X. CONSIDERATIONS IN GIVING </a:t>
            </a:r>
          </a:p>
          <a:p>
            <a:pPr algn="l" eaLnBrk="1" hangingPunct="1"/>
            <a:r>
              <a:rPr lang="en-US" sz="4500" b="1" i="0">
                <a:latin typeface="Freestyle Script" pitchFamily="66" charset="0"/>
              </a:rPr>
              <a:t>				RECTAL MEDICINES</a:t>
            </a:r>
          </a:p>
        </p:txBody>
      </p:sp>
      <p:sp>
        <p:nvSpPr>
          <p:cNvPr id="33795" name="Line 5"/>
          <p:cNvSpPr>
            <a:spLocks noChangeShapeType="1"/>
          </p:cNvSpPr>
          <p:nvPr/>
        </p:nvSpPr>
        <p:spPr bwMode="auto">
          <a:xfrm>
            <a:off x="762000" y="1600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3796" name="Rectangle 9"/>
          <p:cNvSpPr>
            <a:spLocks noChangeArrowheads="1"/>
          </p:cNvSpPr>
          <p:nvPr/>
        </p:nvSpPr>
        <p:spPr bwMode="auto">
          <a:xfrm>
            <a:off x="76200" y="1704975"/>
            <a:ext cx="90678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tabLst>
                <a:tab pos="182563" algn="l"/>
              </a:tabLst>
            </a:pPr>
            <a:r>
              <a:rPr lang="en-US" sz="2800" i="0">
                <a:latin typeface="Times New Roman" pitchFamily="18" charset="0"/>
              </a:rPr>
              <a:t>1. Check patient’s bowel function/ability to retain the enema or suppository</a:t>
            </a:r>
          </a:p>
          <a:p>
            <a:pPr marL="342900" indent="-342900" algn="l">
              <a:tabLst>
                <a:tab pos="182563" algn="l"/>
              </a:tabLst>
            </a:pPr>
            <a:r>
              <a:rPr lang="en-US" sz="2800" i="0">
                <a:latin typeface="Times New Roman" pitchFamily="18" charset="0"/>
              </a:rPr>
              <a:t>2. Store suppositories in the refrigerator</a:t>
            </a:r>
          </a:p>
          <a:p>
            <a:pPr marL="342900" indent="-342900" algn="l">
              <a:tabLst>
                <a:tab pos="182563" algn="l"/>
              </a:tabLst>
            </a:pPr>
            <a:r>
              <a:rPr lang="en-US" sz="2800" i="0">
                <a:latin typeface="Times New Roman" pitchFamily="18" charset="0"/>
              </a:rPr>
              <a:t>3. Provide privacy and position client left laterally</a:t>
            </a:r>
          </a:p>
          <a:p>
            <a:pPr marL="342900" indent="-342900" algn="l">
              <a:tabLst>
                <a:tab pos="182563" algn="l"/>
              </a:tabLst>
            </a:pPr>
            <a:r>
              <a:rPr lang="en-US" sz="2800" i="0">
                <a:latin typeface="Times New Roman" pitchFamily="18" charset="0"/>
              </a:rPr>
              <a:t>4. Don gloves and moisten suppository with water-soluble lubricant</a:t>
            </a:r>
          </a:p>
          <a:p>
            <a:pPr marL="342900" indent="-342900" algn="l">
              <a:tabLst>
                <a:tab pos="182563" algn="l"/>
              </a:tabLst>
            </a:pPr>
            <a:r>
              <a:rPr lang="en-US" sz="2800" i="0">
                <a:latin typeface="Times New Roman" pitchFamily="18" charset="0"/>
              </a:rPr>
              <a:t>5. Insert suppository tapered end 1st and insert 2 inches to pass the internal sphincter</a:t>
            </a:r>
          </a:p>
          <a:p>
            <a:pPr marL="342900" indent="-342900" algn="l">
              <a:tabLst>
                <a:tab pos="182563" algn="l"/>
              </a:tabLst>
            </a:pPr>
            <a:r>
              <a:rPr lang="en-US" sz="2800" i="0">
                <a:latin typeface="Times New Roman" pitchFamily="18" charset="0"/>
              </a:rPr>
              <a:t>6. Hold buttocks together.</a:t>
            </a:r>
          </a:p>
          <a:p>
            <a:pPr marL="342900" indent="-342900" algn="l">
              <a:tabLst>
                <a:tab pos="182563" algn="l"/>
              </a:tabLst>
            </a:pPr>
            <a:r>
              <a:rPr lang="en-US" sz="2800" i="0">
                <a:latin typeface="Times New Roman" pitchFamily="18" charset="0"/>
              </a:rPr>
              <a:t>7. Encourage patient to retain: </a:t>
            </a:r>
          </a:p>
          <a:p>
            <a:pPr marL="800100" lvl="1" indent="-342900" algn="l">
              <a:tabLst>
                <a:tab pos="182563" algn="l"/>
              </a:tabLst>
            </a:pPr>
            <a:r>
              <a:rPr lang="en-US" sz="2800" i="0">
                <a:latin typeface="Times New Roman" pitchFamily="18" charset="0"/>
              </a:rPr>
              <a:t>	</a:t>
            </a:r>
            <a:r>
              <a:rPr lang="en-US" sz="2800" i="0">
                <a:solidFill>
                  <a:schemeClr val="accent1"/>
                </a:solidFill>
                <a:latin typeface="Times New Roman" pitchFamily="18" charset="0"/>
              </a:rPr>
              <a:t>Suppositories for 10-20 minutes</a:t>
            </a:r>
          </a:p>
          <a:p>
            <a:pPr marL="800100" lvl="1" indent="-342900" algn="l">
              <a:tabLst>
                <a:tab pos="182563" algn="l"/>
              </a:tabLst>
            </a:pPr>
            <a:r>
              <a:rPr lang="en-US" sz="2800" i="0">
                <a:solidFill>
                  <a:schemeClr val="accent1"/>
                </a:solidFill>
                <a:latin typeface="Times New Roman" pitchFamily="18" charset="0"/>
              </a:rPr>
              <a:t>	Enema for 20-30 minutes</a:t>
            </a:r>
            <a:r>
              <a:rPr lang="en-US" sz="2800" i="0">
                <a:solidFill>
                  <a:schemeClr val="bg2"/>
                </a:solidFill>
                <a:latin typeface="Times New Roman" pitchFamily="18" charset="0"/>
              </a:rPr>
              <a:t> </a:t>
            </a:r>
          </a:p>
        </p:txBody>
      </p:sp>
      <p:sp>
        <p:nvSpPr>
          <p:cNvPr id="142346" name="AutoShape 10"/>
          <p:cNvSpPr>
            <a:spLocks noChangeArrowheads="1"/>
          </p:cNvSpPr>
          <p:nvPr/>
        </p:nvSpPr>
        <p:spPr bwMode="auto">
          <a:xfrm>
            <a:off x="762000" y="6096000"/>
            <a:ext cx="304800" cy="2286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42347" name="AutoShape 11"/>
          <p:cNvSpPr>
            <a:spLocks noChangeArrowheads="1"/>
          </p:cNvSpPr>
          <p:nvPr/>
        </p:nvSpPr>
        <p:spPr bwMode="auto">
          <a:xfrm>
            <a:off x="762000" y="6553200"/>
            <a:ext cx="304800" cy="2286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ChangeArrowheads="1"/>
          </p:cNvSpPr>
          <p:nvPr/>
        </p:nvSpPr>
        <p:spPr bwMode="auto">
          <a:xfrm>
            <a:off x="0" y="495300"/>
            <a:ext cx="8610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500" b="1" i="0">
                <a:latin typeface="Freestyle Script" pitchFamily="66" charset="0"/>
              </a:rPr>
              <a:t>XI. NEUROLOGIC  MEDICINES</a:t>
            </a:r>
          </a:p>
        </p:txBody>
      </p:sp>
      <p:sp>
        <p:nvSpPr>
          <p:cNvPr id="34819" name="Line 6"/>
          <p:cNvSpPr>
            <a:spLocks noChangeShapeType="1"/>
          </p:cNvSpPr>
          <p:nvPr/>
        </p:nvSpPr>
        <p:spPr bwMode="auto">
          <a:xfrm>
            <a:off x="762000" y="12954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4820" name="Rectangle 12"/>
          <p:cNvSpPr>
            <a:spLocks noChangeArrowheads="1"/>
          </p:cNvSpPr>
          <p:nvPr/>
        </p:nvSpPr>
        <p:spPr bwMode="auto">
          <a:xfrm>
            <a:off x="3505200" y="1447800"/>
            <a:ext cx="1981200" cy="685800"/>
          </a:xfrm>
          <a:prstGeom prst="rect">
            <a:avLst/>
          </a:prstGeom>
          <a:solidFill>
            <a:schemeClr val="accent1"/>
          </a:solidFill>
          <a:ln w="9525">
            <a:solidFill>
              <a:schemeClr val="tx1"/>
            </a:solidFill>
            <a:miter lim="800000"/>
            <a:headEnd/>
            <a:tailEnd/>
          </a:ln>
        </p:spPr>
        <p:txBody>
          <a:bodyPr wrap="none" anchor="ctr"/>
          <a:lstStyle/>
          <a:p>
            <a:r>
              <a:rPr lang="en-US" b="1" i="0">
                <a:solidFill>
                  <a:schemeClr val="bg1"/>
                </a:solidFill>
                <a:latin typeface="Arial" pitchFamily="34" charset="0"/>
              </a:rPr>
              <a:t>Nervous System</a:t>
            </a:r>
          </a:p>
        </p:txBody>
      </p:sp>
      <p:sp>
        <p:nvSpPr>
          <p:cNvPr id="34821" name="Rectangle 13"/>
          <p:cNvSpPr>
            <a:spLocks noChangeArrowheads="1"/>
          </p:cNvSpPr>
          <p:nvPr/>
        </p:nvSpPr>
        <p:spPr bwMode="auto">
          <a:xfrm>
            <a:off x="1676400" y="2514600"/>
            <a:ext cx="1066800" cy="685800"/>
          </a:xfrm>
          <a:prstGeom prst="rect">
            <a:avLst/>
          </a:prstGeom>
          <a:solidFill>
            <a:schemeClr val="accent1"/>
          </a:solidFill>
          <a:ln w="9525">
            <a:solidFill>
              <a:schemeClr val="tx1"/>
            </a:solidFill>
            <a:miter lim="800000"/>
            <a:headEnd/>
            <a:tailEnd/>
          </a:ln>
        </p:spPr>
        <p:txBody>
          <a:bodyPr wrap="none" anchor="ctr"/>
          <a:lstStyle/>
          <a:p>
            <a:r>
              <a:rPr lang="en-US" b="1" i="0">
                <a:solidFill>
                  <a:schemeClr val="bg1"/>
                </a:solidFill>
                <a:latin typeface="Arial" pitchFamily="34" charset="0"/>
              </a:rPr>
              <a:t>CNS</a:t>
            </a:r>
          </a:p>
        </p:txBody>
      </p:sp>
      <p:sp>
        <p:nvSpPr>
          <p:cNvPr id="34822" name="Rectangle 14"/>
          <p:cNvSpPr>
            <a:spLocks noChangeArrowheads="1"/>
          </p:cNvSpPr>
          <p:nvPr/>
        </p:nvSpPr>
        <p:spPr bwMode="auto">
          <a:xfrm>
            <a:off x="6324600" y="2514600"/>
            <a:ext cx="914400" cy="685800"/>
          </a:xfrm>
          <a:prstGeom prst="rect">
            <a:avLst/>
          </a:prstGeom>
          <a:solidFill>
            <a:schemeClr val="accent1"/>
          </a:solidFill>
          <a:ln w="9525">
            <a:solidFill>
              <a:schemeClr val="tx1"/>
            </a:solidFill>
            <a:miter lim="800000"/>
            <a:headEnd/>
            <a:tailEnd/>
          </a:ln>
        </p:spPr>
        <p:txBody>
          <a:bodyPr wrap="none" anchor="ctr"/>
          <a:lstStyle/>
          <a:p>
            <a:r>
              <a:rPr lang="en-US" b="1" i="0">
                <a:solidFill>
                  <a:schemeClr val="bg1"/>
                </a:solidFill>
                <a:latin typeface="Arial" pitchFamily="34" charset="0"/>
              </a:rPr>
              <a:t>PNS</a:t>
            </a:r>
          </a:p>
        </p:txBody>
      </p:sp>
      <p:sp>
        <p:nvSpPr>
          <p:cNvPr id="34823" name="Rectangle 15"/>
          <p:cNvSpPr>
            <a:spLocks noChangeArrowheads="1"/>
          </p:cNvSpPr>
          <p:nvPr/>
        </p:nvSpPr>
        <p:spPr bwMode="auto">
          <a:xfrm>
            <a:off x="685800" y="3581400"/>
            <a:ext cx="1371600" cy="685800"/>
          </a:xfrm>
          <a:prstGeom prst="rect">
            <a:avLst/>
          </a:prstGeom>
          <a:solidFill>
            <a:schemeClr val="accent1"/>
          </a:solidFill>
          <a:ln w="9525">
            <a:solidFill>
              <a:schemeClr val="tx1"/>
            </a:solidFill>
            <a:miter lim="800000"/>
            <a:headEnd/>
            <a:tailEnd/>
          </a:ln>
        </p:spPr>
        <p:txBody>
          <a:bodyPr wrap="none" anchor="ctr"/>
          <a:lstStyle/>
          <a:p>
            <a:r>
              <a:rPr lang="en-US" b="1" i="0">
                <a:solidFill>
                  <a:schemeClr val="bg1"/>
                </a:solidFill>
                <a:latin typeface="Arial" pitchFamily="34" charset="0"/>
              </a:rPr>
              <a:t>Brain</a:t>
            </a:r>
          </a:p>
        </p:txBody>
      </p:sp>
      <p:sp>
        <p:nvSpPr>
          <p:cNvPr id="34824" name="Rectangle 16"/>
          <p:cNvSpPr>
            <a:spLocks noChangeArrowheads="1"/>
          </p:cNvSpPr>
          <p:nvPr/>
        </p:nvSpPr>
        <p:spPr bwMode="auto">
          <a:xfrm>
            <a:off x="2286000" y="3581400"/>
            <a:ext cx="1371600" cy="685800"/>
          </a:xfrm>
          <a:prstGeom prst="rect">
            <a:avLst/>
          </a:prstGeom>
          <a:solidFill>
            <a:schemeClr val="accent1"/>
          </a:solidFill>
          <a:ln w="9525">
            <a:solidFill>
              <a:schemeClr val="tx1"/>
            </a:solidFill>
            <a:miter lim="800000"/>
            <a:headEnd/>
            <a:tailEnd/>
          </a:ln>
        </p:spPr>
        <p:txBody>
          <a:bodyPr wrap="none" anchor="ctr"/>
          <a:lstStyle/>
          <a:p>
            <a:r>
              <a:rPr lang="en-US" b="1" i="0">
                <a:solidFill>
                  <a:schemeClr val="bg1"/>
                </a:solidFill>
                <a:latin typeface="Arial" pitchFamily="34" charset="0"/>
              </a:rPr>
              <a:t>Spinal Cord</a:t>
            </a:r>
          </a:p>
        </p:txBody>
      </p:sp>
      <p:sp>
        <p:nvSpPr>
          <p:cNvPr id="34825" name="Rectangle 17"/>
          <p:cNvSpPr>
            <a:spLocks noChangeArrowheads="1"/>
          </p:cNvSpPr>
          <p:nvPr/>
        </p:nvSpPr>
        <p:spPr bwMode="auto">
          <a:xfrm>
            <a:off x="5257800" y="3581400"/>
            <a:ext cx="1371600" cy="685800"/>
          </a:xfrm>
          <a:prstGeom prst="rect">
            <a:avLst/>
          </a:prstGeom>
          <a:solidFill>
            <a:schemeClr val="accent1"/>
          </a:solidFill>
          <a:ln w="9525">
            <a:solidFill>
              <a:schemeClr val="tx1"/>
            </a:solidFill>
            <a:miter lim="800000"/>
            <a:headEnd/>
            <a:tailEnd/>
          </a:ln>
        </p:spPr>
        <p:txBody>
          <a:bodyPr wrap="none" anchor="ctr"/>
          <a:lstStyle/>
          <a:p>
            <a:r>
              <a:rPr lang="en-US" b="1" i="0">
                <a:solidFill>
                  <a:schemeClr val="bg1"/>
                </a:solidFill>
                <a:latin typeface="Arial" pitchFamily="34" charset="0"/>
              </a:rPr>
              <a:t>Somatic</a:t>
            </a:r>
          </a:p>
        </p:txBody>
      </p:sp>
      <p:sp>
        <p:nvSpPr>
          <p:cNvPr id="34826" name="Rectangle 18"/>
          <p:cNvSpPr>
            <a:spLocks noChangeArrowheads="1"/>
          </p:cNvSpPr>
          <p:nvPr/>
        </p:nvSpPr>
        <p:spPr bwMode="auto">
          <a:xfrm>
            <a:off x="6858000" y="3581400"/>
            <a:ext cx="1371600" cy="685800"/>
          </a:xfrm>
          <a:prstGeom prst="rect">
            <a:avLst/>
          </a:prstGeom>
          <a:solidFill>
            <a:schemeClr val="accent1"/>
          </a:solidFill>
          <a:ln w="9525">
            <a:solidFill>
              <a:schemeClr val="tx1"/>
            </a:solidFill>
            <a:miter lim="800000"/>
            <a:headEnd/>
            <a:tailEnd/>
          </a:ln>
        </p:spPr>
        <p:txBody>
          <a:bodyPr wrap="none" anchor="ctr"/>
          <a:lstStyle/>
          <a:p>
            <a:r>
              <a:rPr lang="en-US" b="1" i="0">
                <a:solidFill>
                  <a:schemeClr val="bg1"/>
                </a:solidFill>
                <a:latin typeface="Arial" pitchFamily="34" charset="0"/>
              </a:rPr>
              <a:t>Automatic</a:t>
            </a:r>
          </a:p>
        </p:txBody>
      </p:sp>
      <p:sp>
        <p:nvSpPr>
          <p:cNvPr id="34827" name="Rectangle 19"/>
          <p:cNvSpPr>
            <a:spLocks noChangeArrowheads="1"/>
          </p:cNvSpPr>
          <p:nvPr/>
        </p:nvSpPr>
        <p:spPr bwMode="auto">
          <a:xfrm>
            <a:off x="6096000" y="4724400"/>
            <a:ext cx="1371600" cy="838200"/>
          </a:xfrm>
          <a:prstGeom prst="rect">
            <a:avLst/>
          </a:prstGeom>
          <a:solidFill>
            <a:schemeClr val="accent1"/>
          </a:solidFill>
          <a:ln w="9525">
            <a:solidFill>
              <a:schemeClr val="tx1"/>
            </a:solidFill>
            <a:miter lim="800000"/>
            <a:headEnd/>
            <a:tailEnd/>
          </a:ln>
        </p:spPr>
        <p:txBody>
          <a:bodyPr wrap="none" anchor="ctr"/>
          <a:lstStyle/>
          <a:p>
            <a:pPr marL="342900" indent="-342900"/>
            <a:r>
              <a:rPr lang="en-US" b="1" i="0">
                <a:solidFill>
                  <a:schemeClr val="bg1"/>
                </a:solidFill>
                <a:latin typeface="Arial" pitchFamily="34" charset="0"/>
              </a:rPr>
              <a:t>Adrenergic</a:t>
            </a:r>
          </a:p>
          <a:p>
            <a:pPr marL="342900" indent="-342900">
              <a:buFontTx/>
              <a:buAutoNum type="arabicPeriod"/>
            </a:pPr>
            <a:r>
              <a:rPr lang="en-US" b="1" i="0">
                <a:solidFill>
                  <a:schemeClr val="bg1"/>
                </a:solidFill>
                <a:latin typeface="Arial" pitchFamily="34" charset="0"/>
              </a:rPr>
              <a:t>Alpha</a:t>
            </a:r>
          </a:p>
          <a:p>
            <a:pPr marL="342900" indent="-342900">
              <a:buFontTx/>
              <a:buAutoNum type="arabicPeriod"/>
            </a:pPr>
            <a:r>
              <a:rPr lang="en-US" b="1" i="0">
                <a:solidFill>
                  <a:schemeClr val="bg1"/>
                </a:solidFill>
                <a:latin typeface="Arial" pitchFamily="34" charset="0"/>
              </a:rPr>
              <a:t>Beta</a:t>
            </a:r>
            <a:r>
              <a:rPr lang="en-US" i="0">
                <a:latin typeface="Arial" pitchFamily="34" charset="0"/>
              </a:rPr>
              <a:t>  </a:t>
            </a:r>
          </a:p>
        </p:txBody>
      </p:sp>
      <p:sp>
        <p:nvSpPr>
          <p:cNvPr id="34828" name="Rectangle 20"/>
          <p:cNvSpPr>
            <a:spLocks noChangeArrowheads="1"/>
          </p:cNvSpPr>
          <p:nvPr/>
        </p:nvSpPr>
        <p:spPr bwMode="auto">
          <a:xfrm>
            <a:off x="7620000" y="4724400"/>
            <a:ext cx="1371600" cy="838200"/>
          </a:xfrm>
          <a:prstGeom prst="rect">
            <a:avLst/>
          </a:prstGeom>
          <a:solidFill>
            <a:schemeClr val="accent1"/>
          </a:solidFill>
          <a:ln w="9525">
            <a:solidFill>
              <a:schemeClr val="tx1"/>
            </a:solidFill>
            <a:miter lim="800000"/>
            <a:headEnd/>
            <a:tailEnd/>
          </a:ln>
        </p:spPr>
        <p:txBody>
          <a:bodyPr wrap="none" anchor="ctr"/>
          <a:lstStyle/>
          <a:p>
            <a:pPr marL="342900" indent="-342900"/>
            <a:r>
              <a:rPr lang="en-US" b="1" i="0">
                <a:solidFill>
                  <a:schemeClr val="bg1"/>
                </a:solidFill>
                <a:latin typeface="Arial" pitchFamily="34" charset="0"/>
              </a:rPr>
              <a:t>Cholinergic</a:t>
            </a:r>
            <a:endParaRPr lang="en-US" i="0">
              <a:latin typeface="Arial" pitchFamily="34" charset="0"/>
            </a:endParaRPr>
          </a:p>
        </p:txBody>
      </p:sp>
      <p:sp>
        <p:nvSpPr>
          <p:cNvPr id="34829" name="Line 21"/>
          <p:cNvSpPr>
            <a:spLocks noChangeShapeType="1"/>
          </p:cNvSpPr>
          <p:nvPr/>
        </p:nvSpPr>
        <p:spPr bwMode="auto">
          <a:xfrm>
            <a:off x="4495800" y="2133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4830" name="Line 22"/>
          <p:cNvSpPr>
            <a:spLocks noChangeShapeType="1"/>
          </p:cNvSpPr>
          <p:nvPr/>
        </p:nvSpPr>
        <p:spPr bwMode="auto">
          <a:xfrm>
            <a:off x="2209800" y="22860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4831" name="Line 24"/>
          <p:cNvSpPr>
            <a:spLocks noChangeShapeType="1"/>
          </p:cNvSpPr>
          <p:nvPr/>
        </p:nvSpPr>
        <p:spPr bwMode="auto">
          <a:xfrm>
            <a:off x="6781800" y="22860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PH"/>
          </a:p>
        </p:txBody>
      </p:sp>
      <p:sp>
        <p:nvSpPr>
          <p:cNvPr id="34832" name="Line 25"/>
          <p:cNvSpPr>
            <a:spLocks noChangeShapeType="1"/>
          </p:cNvSpPr>
          <p:nvPr/>
        </p:nvSpPr>
        <p:spPr bwMode="auto">
          <a:xfrm>
            <a:off x="2209800" y="3200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4833" name="Line 26"/>
          <p:cNvSpPr>
            <a:spLocks noChangeShapeType="1"/>
          </p:cNvSpPr>
          <p:nvPr/>
        </p:nvSpPr>
        <p:spPr bwMode="auto">
          <a:xfrm>
            <a:off x="1371600" y="33528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4834" name="Line 27"/>
          <p:cNvSpPr>
            <a:spLocks noChangeShapeType="1"/>
          </p:cNvSpPr>
          <p:nvPr/>
        </p:nvSpPr>
        <p:spPr bwMode="auto">
          <a:xfrm>
            <a:off x="1371600" y="3352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PH"/>
          </a:p>
        </p:txBody>
      </p:sp>
      <p:sp>
        <p:nvSpPr>
          <p:cNvPr id="34835" name="Line 28"/>
          <p:cNvSpPr>
            <a:spLocks noChangeShapeType="1"/>
          </p:cNvSpPr>
          <p:nvPr/>
        </p:nvSpPr>
        <p:spPr bwMode="auto">
          <a:xfrm>
            <a:off x="2971800" y="3352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PH"/>
          </a:p>
        </p:txBody>
      </p:sp>
      <p:sp>
        <p:nvSpPr>
          <p:cNvPr id="34836" name="Line 29"/>
          <p:cNvSpPr>
            <a:spLocks noChangeShapeType="1"/>
          </p:cNvSpPr>
          <p:nvPr/>
        </p:nvSpPr>
        <p:spPr bwMode="auto">
          <a:xfrm>
            <a:off x="6781800" y="3200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4837" name="Line 30"/>
          <p:cNvSpPr>
            <a:spLocks noChangeShapeType="1"/>
          </p:cNvSpPr>
          <p:nvPr/>
        </p:nvSpPr>
        <p:spPr bwMode="auto">
          <a:xfrm>
            <a:off x="5943600" y="33528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4838" name="Line 31"/>
          <p:cNvSpPr>
            <a:spLocks noChangeShapeType="1"/>
          </p:cNvSpPr>
          <p:nvPr/>
        </p:nvSpPr>
        <p:spPr bwMode="auto">
          <a:xfrm>
            <a:off x="5943600" y="3352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PH"/>
          </a:p>
        </p:txBody>
      </p:sp>
      <p:sp>
        <p:nvSpPr>
          <p:cNvPr id="34839" name="Line 32"/>
          <p:cNvSpPr>
            <a:spLocks noChangeShapeType="1"/>
          </p:cNvSpPr>
          <p:nvPr/>
        </p:nvSpPr>
        <p:spPr bwMode="auto">
          <a:xfrm>
            <a:off x="7543800" y="3352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PH"/>
          </a:p>
        </p:txBody>
      </p:sp>
      <p:sp>
        <p:nvSpPr>
          <p:cNvPr id="34840" name="Line 34"/>
          <p:cNvSpPr>
            <a:spLocks noChangeShapeType="1"/>
          </p:cNvSpPr>
          <p:nvPr/>
        </p:nvSpPr>
        <p:spPr bwMode="auto">
          <a:xfrm>
            <a:off x="2209800" y="22860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PH"/>
          </a:p>
        </p:txBody>
      </p:sp>
      <p:sp>
        <p:nvSpPr>
          <p:cNvPr id="34841" name="Line 36"/>
          <p:cNvSpPr>
            <a:spLocks noChangeShapeType="1"/>
          </p:cNvSpPr>
          <p:nvPr/>
        </p:nvSpPr>
        <p:spPr bwMode="auto">
          <a:xfrm>
            <a:off x="6781800" y="4495800"/>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4842" name="Line 37"/>
          <p:cNvSpPr>
            <a:spLocks noChangeShapeType="1"/>
          </p:cNvSpPr>
          <p:nvPr/>
        </p:nvSpPr>
        <p:spPr bwMode="auto">
          <a:xfrm>
            <a:off x="6781800" y="4495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PH"/>
          </a:p>
        </p:txBody>
      </p:sp>
      <p:sp>
        <p:nvSpPr>
          <p:cNvPr id="34843" name="Line 38"/>
          <p:cNvSpPr>
            <a:spLocks noChangeShapeType="1"/>
          </p:cNvSpPr>
          <p:nvPr/>
        </p:nvSpPr>
        <p:spPr bwMode="auto">
          <a:xfrm>
            <a:off x="8305800" y="4495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PH"/>
          </a:p>
        </p:txBody>
      </p:sp>
      <p:sp>
        <p:nvSpPr>
          <p:cNvPr id="34844" name="Line 41"/>
          <p:cNvSpPr>
            <a:spLocks noChangeShapeType="1"/>
          </p:cNvSpPr>
          <p:nvPr/>
        </p:nvSpPr>
        <p:spPr bwMode="auto">
          <a:xfrm>
            <a:off x="7543800" y="4267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6553200" y="0"/>
            <a:ext cx="274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2000" i="0">
                <a:latin typeface="Freestyle Script" pitchFamily="66" charset="0"/>
              </a:rPr>
              <a:t>XI. NEUROLOGIC  MEDICINES</a:t>
            </a:r>
          </a:p>
        </p:txBody>
      </p:sp>
      <p:sp>
        <p:nvSpPr>
          <p:cNvPr id="35843" name="Line 5"/>
          <p:cNvSpPr>
            <a:spLocks noChangeShapeType="1"/>
          </p:cNvSpPr>
          <p:nvPr/>
        </p:nvSpPr>
        <p:spPr bwMode="auto">
          <a:xfrm>
            <a:off x="6705600" y="3810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5844" name="Rectangle 6"/>
          <p:cNvSpPr>
            <a:spLocks noChangeArrowheads="1"/>
          </p:cNvSpPr>
          <p:nvPr/>
        </p:nvSpPr>
        <p:spPr bwMode="auto">
          <a:xfrm>
            <a:off x="0" y="228600"/>
            <a:ext cx="4800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000" b="1" i="0">
                <a:solidFill>
                  <a:srgbClr val="00FF00"/>
                </a:solidFill>
                <a:latin typeface="Lucida Handwriting" pitchFamily="66" charset="0"/>
              </a:rPr>
              <a:t>1. ANALGESICS</a:t>
            </a:r>
          </a:p>
        </p:txBody>
      </p:sp>
      <p:sp>
        <p:nvSpPr>
          <p:cNvPr id="35845" name="Text Box 7"/>
          <p:cNvSpPr txBox="1">
            <a:spLocks noChangeArrowheads="1"/>
          </p:cNvSpPr>
          <p:nvPr/>
        </p:nvSpPr>
        <p:spPr bwMode="auto">
          <a:xfrm>
            <a:off x="457200" y="914400"/>
            <a:ext cx="35607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i="1">
                <a:solidFill>
                  <a:schemeClr val="tx1"/>
                </a:solidFill>
                <a:latin typeface="Arial" pitchFamily="34" charset="0"/>
              </a:defRPr>
            </a:lvl1pPr>
            <a:lvl2pPr marL="742950" indent="-285750">
              <a:defRPr i="1">
                <a:solidFill>
                  <a:schemeClr val="tx1"/>
                </a:solidFill>
                <a:latin typeface="Arial" pitchFamily="34" charset="0"/>
              </a:defRPr>
            </a:lvl2pPr>
            <a:lvl3pPr marL="1143000" indent="-228600">
              <a:defRPr i="1">
                <a:solidFill>
                  <a:schemeClr val="tx1"/>
                </a:solidFill>
                <a:latin typeface="Arial" pitchFamily="34" charset="0"/>
              </a:defRPr>
            </a:lvl3pPr>
            <a:lvl4pPr marL="1600200" indent="-228600">
              <a:defRPr i="1">
                <a:solidFill>
                  <a:schemeClr val="tx1"/>
                </a:solidFill>
                <a:latin typeface="Arial" pitchFamily="34" charset="0"/>
              </a:defRPr>
            </a:lvl4pPr>
            <a:lvl5pPr marL="2057400" indent="-228600">
              <a:defRPr i="1">
                <a:solidFill>
                  <a:schemeClr val="tx1"/>
                </a:solidFill>
                <a:latin typeface="Arial" pitchFamily="34" charset="0"/>
              </a:defRPr>
            </a:lvl5pPr>
            <a:lvl6pPr marL="2514600" indent="-228600" algn="ctr" eaLnBrk="0" fontAlgn="base" hangingPunct="0">
              <a:spcBef>
                <a:spcPct val="0"/>
              </a:spcBef>
              <a:spcAft>
                <a:spcPct val="0"/>
              </a:spcAft>
              <a:defRPr i="1">
                <a:solidFill>
                  <a:schemeClr val="tx1"/>
                </a:solidFill>
                <a:latin typeface="Arial" pitchFamily="34" charset="0"/>
              </a:defRPr>
            </a:lvl6pPr>
            <a:lvl7pPr marL="2971800" indent="-228600" algn="ctr" eaLnBrk="0" fontAlgn="base" hangingPunct="0">
              <a:spcBef>
                <a:spcPct val="0"/>
              </a:spcBef>
              <a:spcAft>
                <a:spcPct val="0"/>
              </a:spcAft>
              <a:defRPr i="1">
                <a:solidFill>
                  <a:schemeClr val="tx1"/>
                </a:solidFill>
                <a:latin typeface="Arial" pitchFamily="34" charset="0"/>
              </a:defRPr>
            </a:lvl7pPr>
            <a:lvl8pPr marL="3429000" indent="-228600" algn="ctr" eaLnBrk="0" fontAlgn="base" hangingPunct="0">
              <a:spcBef>
                <a:spcPct val="0"/>
              </a:spcBef>
              <a:spcAft>
                <a:spcPct val="0"/>
              </a:spcAft>
              <a:defRPr i="1">
                <a:solidFill>
                  <a:schemeClr val="tx1"/>
                </a:solidFill>
                <a:latin typeface="Arial" pitchFamily="34" charset="0"/>
              </a:defRPr>
            </a:lvl8pPr>
            <a:lvl9pPr marL="3886200" indent="-228600" algn="ctr" eaLnBrk="0" fontAlgn="base" hangingPunct="0">
              <a:spcBef>
                <a:spcPct val="0"/>
              </a:spcBef>
              <a:spcAft>
                <a:spcPct val="0"/>
              </a:spcAft>
              <a:defRPr i="1">
                <a:solidFill>
                  <a:schemeClr val="tx1"/>
                </a:solidFill>
                <a:latin typeface="Arial" pitchFamily="34" charset="0"/>
              </a:defRPr>
            </a:lvl9pPr>
          </a:lstStyle>
          <a:p>
            <a:r>
              <a:rPr lang="en-US" sz="4400" i="0">
                <a:solidFill>
                  <a:schemeClr val="folHlink"/>
                </a:solidFill>
                <a:latin typeface="Freestyle Script" pitchFamily="66" charset="0"/>
              </a:rPr>
              <a:t>A. Narcotic Analgesics</a:t>
            </a:r>
          </a:p>
        </p:txBody>
      </p:sp>
      <p:sp>
        <p:nvSpPr>
          <p:cNvPr id="35846" name="Rectangle 8"/>
          <p:cNvSpPr>
            <a:spLocks noChangeArrowheads="1"/>
          </p:cNvSpPr>
          <p:nvPr/>
        </p:nvSpPr>
        <p:spPr bwMode="auto">
          <a:xfrm>
            <a:off x="0" y="1524000"/>
            <a:ext cx="9144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tabLst>
                <a:tab pos="1371600" algn="l"/>
                <a:tab pos="2857500" algn="l"/>
              </a:tabLst>
            </a:pPr>
            <a:r>
              <a:rPr lang="en-US" sz="2800" b="1" i="0">
                <a:solidFill>
                  <a:schemeClr val="accent1"/>
                </a:solidFill>
                <a:latin typeface="Comic Sans MS" pitchFamily="66" charset="0"/>
              </a:rPr>
              <a:t>Actions:</a:t>
            </a:r>
            <a:r>
              <a:rPr lang="en-US" sz="2800" i="0">
                <a:latin typeface="Comic Sans MS" pitchFamily="66" charset="0"/>
              </a:rPr>
              <a:t> </a:t>
            </a:r>
            <a:r>
              <a:rPr lang="en-US" sz="2800" i="0">
                <a:latin typeface="Bradley Hand ITC" pitchFamily="66" charset="0"/>
              </a:rPr>
              <a:t>Combines with opiate receptors in CNS. Reduces stimuli from sensory nerve endings; pain threshold is increased.</a:t>
            </a:r>
          </a:p>
          <a:p>
            <a:pPr algn="l">
              <a:tabLst>
                <a:tab pos="1371600" algn="l"/>
                <a:tab pos="2857500" algn="l"/>
              </a:tabLst>
            </a:pPr>
            <a:endParaRPr lang="en-US" sz="2400" i="0">
              <a:latin typeface="Arial" pitchFamily="34" charset="0"/>
            </a:endParaRPr>
          </a:p>
          <a:p>
            <a:pPr algn="l">
              <a:tabLst>
                <a:tab pos="1371600" algn="l"/>
                <a:tab pos="2857500" algn="l"/>
              </a:tabLst>
            </a:pPr>
            <a:r>
              <a:rPr lang="en-US" sz="2800" b="1" i="0">
                <a:solidFill>
                  <a:schemeClr val="accent1"/>
                </a:solidFill>
                <a:latin typeface="Comic Sans MS" pitchFamily="66" charset="0"/>
              </a:rPr>
              <a:t>DON’T GIVE TO PATIENT’S WITH:</a:t>
            </a:r>
            <a:r>
              <a:rPr lang="en-US" sz="2800" i="0">
                <a:latin typeface="Comic Sans MS" pitchFamily="66" charset="0"/>
              </a:rPr>
              <a:t> </a:t>
            </a:r>
            <a:r>
              <a:rPr lang="en-US" sz="2800" i="0">
                <a:latin typeface="Bradley Hand ITC" pitchFamily="66" charset="0"/>
              </a:rPr>
              <a:t>Alcoholism, respiratory, renal or hepatic disease, </a:t>
            </a:r>
            <a:r>
              <a:rPr lang="en-US" sz="2800" i="0">
                <a:solidFill>
                  <a:srgbClr val="FF0066"/>
                </a:solidFill>
                <a:latin typeface="Bradley Hand ITC" pitchFamily="66" charset="0"/>
              </a:rPr>
              <a:t>increased intracranial pressure</a:t>
            </a:r>
            <a:r>
              <a:rPr lang="en-US" sz="2800" i="0">
                <a:latin typeface="Bradley Hand ITC" pitchFamily="66" charset="0"/>
              </a:rPr>
              <a:t>, severe heart disease.</a:t>
            </a:r>
          </a:p>
          <a:p>
            <a:pPr algn="l">
              <a:tabLst>
                <a:tab pos="1371600" algn="l"/>
                <a:tab pos="2857500" algn="l"/>
              </a:tabLst>
            </a:pPr>
            <a:endParaRPr lang="en-US" sz="2400" i="0">
              <a:latin typeface="Arial" pitchFamily="34" charset="0"/>
            </a:endParaRPr>
          </a:p>
          <a:p>
            <a:pPr algn="l">
              <a:tabLst>
                <a:tab pos="1371600" algn="l"/>
                <a:tab pos="2857500" algn="l"/>
              </a:tabLst>
            </a:pPr>
            <a:r>
              <a:rPr lang="en-US" sz="2800" b="1" i="0">
                <a:solidFill>
                  <a:schemeClr val="accent1"/>
                </a:solidFill>
                <a:latin typeface="Comic Sans MS" pitchFamily="66" charset="0"/>
              </a:rPr>
              <a:t>AVOID MIXING WITH THIS DRUGS</a:t>
            </a:r>
            <a:r>
              <a:rPr lang="en-US" sz="2800" b="1" i="0">
                <a:latin typeface="Comic Sans MS" pitchFamily="66" charset="0"/>
              </a:rPr>
              <a:t>:</a:t>
            </a:r>
            <a:r>
              <a:rPr lang="en-US" sz="2800" i="0">
                <a:latin typeface="Comic Sans MS" pitchFamily="66" charset="0"/>
              </a:rPr>
              <a:t> </a:t>
            </a:r>
            <a:r>
              <a:rPr lang="en-US" sz="2800" i="0">
                <a:solidFill>
                  <a:srgbClr val="FF0066"/>
                </a:solidFill>
                <a:latin typeface="Bradley Hand ITC" pitchFamily="66" charset="0"/>
              </a:rPr>
              <a:t>Alcohol and/ or CNS depressants, barbiturates, anxiolytics</a:t>
            </a:r>
            <a:r>
              <a:rPr lang="en-US" sz="2800" i="0">
                <a:latin typeface="Bradley Hand ITC" pitchFamily="66" charset="0"/>
              </a:rPr>
              <a:t>, any products with alcohol. MAOIs may result in a fatal reaction.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9"/>
          <p:cNvSpPr>
            <a:spLocks noChangeArrowheads="1"/>
          </p:cNvSpPr>
          <p:nvPr/>
        </p:nvSpPr>
        <p:spPr bwMode="auto">
          <a:xfrm>
            <a:off x="6553200" y="0"/>
            <a:ext cx="274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2000" i="0">
                <a:latin typeface="Freestyle Script" pitchFamily="66" charset="0"/>
              </a:rPr>
              <a:t>XI. NEUROLOGIC  MEDICINES</a:t>
            </a:r>
          </a:p>
        </p:txBody>
      </p:sp>
      <p:sp>
        <p:nvSpPr>
          <p:cNvPr id="36867" name="Line 10"/>
          <p:cNvSpPr>
            <a:spLocks noChangeShapeType="1"/>
          </p:cNvSpPr>
          <p:nvPr/>
        </p:nvSpPr>
        <p:spPr bwMode="auto">
          <a:xfrm>
            <a:off x="6705600" y="3810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36868" name="Rectangle 11"/>
          <p:cNvSpPr>
            <a:spLocks noChangeArrowheads="1"/>
          </p:cNvSpPr>
          <p:nvPr/>
        </p:nvSpPr>
        <p:spPr bwMode="auto">
          <a:xfrm>
            <a:off x="76200" y="533400"/>
            <a:ext cx="4800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4000" b="1" i="0">
                <a:solidFill>
                  <a:srgbClr val="00FF00"/>
                </a:solidFill>
                <a:latin typeface="Lucida Handwriting" pitchFamily="66" charset="0"/>
              </a:rPr>
              <a:t>1. ANALGESICS</a:t>
            </a:r>
          </a:p>
        </p:txBody>
      </p:sp>
      <p:sp>
        <p:nvSpPr>
          <p:cNvPr id="36869" name="Text Box 12"/>
          <p:cNvSpPr txBox="1">
            <a:spLocks noChangeArrowheads="1"/>
          </p:cNvSpPr>
          <p:nvPr/>
        </p:nvSpPr>
        <p:spPr bwMode="auto">
          <a:xfrm>
            <a:off x="1358900" y="1179513"/>
            <a:ext cx="35607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i="1">
                <a:solidFill>
                  <a:schemeClr val="tx1"/>
                </a:solidFill>
                <a:latin typeface="Arial" pitchFamily="34" charset="0"/>
              </a:defRPr>
            </a:lvl1pPr>
            <a:lvl2pPr marL="742950" indent="-285750">
              <a:defRPr i="1">
                <a:solidFill>
                  <a:schemeClr val="tx1"/>
                </a:solidFill>
                <a:latin typeface="Arial" pitchFamily="34" charset="0"/>
              </a:defRPr>
            </a:lvl2pPr>
            <a:lvl3pPr marL="1143000" indent="-228600">
              <a:defRPr i="1">
                <a:solidFill>
                  <a:schemeClr val="tx1"/>
                </a:solidFill>
                <a:latin typeface="Arial" pitchFamily="34" charset="0"/>
              </a:defRPr>
            </a:lvl3pPr>
            <a:lvl4pPr marL="1600200" indent="-228600">
              <a:defRPr i="1">
                <a:solidFill>
                  <a:schemeClr val="tx1"/>
                </a:solidFill>
                <a:latin typeface="Arial" pitchFamily="34" charset="0"/>
              </a:defRPr>
            </a:lvl4pPr>
            <a:lvl5pPr marL="2057400" indent="-228600">
              <a:defRPr i="1">
                <a:solidFill>
                  <a:schemeClr val="tx1"/>
                </a:solidFill>
                <a:latin typeface="Arial" pitchFamily="34" charset="0"/>
              </a:defRPr>
            </a:lvl5pPr>
            <a:lvl6pPr marL="2514600" indent="-228600" algn="ctr" eaLnBrk="0" fontAlgn="base" hangingPunct="0">
              <a:spcBef>
                <a:spcPct val="0"/>
              </a:spcBef>
              <a:spcAft>
                <a:spcPct val="0"/>
              </a:spcAft>
              <a:defRPr i="1">
                <a:solidFill>
                  <a:schemeClr val="tx1"/>
                </a:solidFill>
                <a:latin typeface="Arial" pitchFamily="34" charset="0"/>
              </a:defRPr>
            </a:lvl6pPr>
            <a:lvl7pPr marL="2971800" indent="-228600" algn="ctr" eaLnBrk="0" fontAlgn="base" hangingPunct="0">
              <a:spcBef>
                <a:spcPct val="0"/>
              </a:spcBef>
              <a:spcAft>
                <a:spcPct val="0"/>
              </a:spcAft>
              <a:defRPr i="1">
                <a:solidFill>
                  <a:schemeClr val="tx1"/>
                </a:solidFill>
                <a:latin typeface="Arial" pitchFamily="34" charset="0"/>
              </a:defRPr>
            </a:lvl7pPr>
            <a:lvl8pPr marL="3429000" indent="-228600" algn="ctr" eaLnBrk="0" fontAlgn="base" hangingPunct="0">
              <a:spcBef>
                <a:spcPct val="0"/>
              </a:spcBef>
              <a:spcAft>
                <a:spcPct val="0"/>
              </a:spcAft>
              <a:defRPr i="1">
                <a:solidFill>
                  <a:schemeClr val="tx1"/>
                </a:solidFill>
                <a:latin typeface="Arial" pitchFamily="34" charset="0"/>
              </a:defRPr>
            </a:lvl8pPr>
            <a:lvl9pPr marL="3886200" indent="-228600" algn="ctr" eaLnBrk="0" fontAlgn="base" hangingPunct="0">
              <a:spcBef>
                <a:spcPct val="0"/>
              </a:spcBef>
              <a:spcAft>
                <a:spcPct val="0"/>
              </a:spcAft>
              <a:defRPr i="1">
                <a:solidFill>
                  <a:schemeClr val="tx1"/>
                </a:solidFill>
                <a:latin typeface="Arial" pitchFamily="34" charset="0"/>
              </a:defRPr>
            </a:lvl9pPr>
          </a:lstStyle>
          <a:p>
            <a:r>
              <a:rPr lang="en-US" sz="4400" i="0">
                <a:solidFill>
                  <a:schemeClr val="folHlink"/>
                </a:solidFill>
                <a:latin typeface="Freestyle Script" pitchFamily="66" charset="0"/>
              </a:rPr>
              <a:t>A. Narcotic Analgesics</a:t>
            </a:r>
          </a:p>
        </p:txBody>
      </p:sp>
      <p:sp>
        <p:nvSpPr>
          <p:cNvPr id="36870" name="Rectangle 13"/>
          <p:cNvSpPr>
            <a:spLocks noChangeArrowheads="1"/>
          </p:cNvSpPr>
          <p:nvPr/>
        </p:nvSpPr>
        <p:spPr bwMode="auto">
          <a:xfrm>
            <a:off x="0" y="2078038"/>
            <a:ext cx="91440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tabLst>
                <a:tab pos="1371600" algn="l"/>
                <a:tab pos="2857500" algn="l"/>
              </a:tabLst>
            </a:pPr>
            <a:r>
              <a:rPr lang="en-US" sz="2400" b="1" i="0">
                <a:solidFill>
                  <a:schemeClr val="accent1"/>
                </a:solidFill>
                <a:latin typeface="Arial" pitchFamily="34" charset="0"/>
              </a:rPr>
              <a:t>Interventions:</a:t>
            </a:r>
            <a:r>
              <a:rPr lang="en-US" sz="2400" b="1" i="0">
                <a:latin typeface="Arial" pitchFamily="34" charset="0"/>
              </a:rPr>
              <a:t> </a:t>
            </a:r>
            <a:r>
              <a:rPr lang="en-US" sz="2400" i="0">
                <a:latin typeface="Arial" pitchFamily="34" charset="0"/>
              </a:rPr>
              <a:t> </a:t>
            </a:r>
            <a:r>
              <a:rPr lang="en-US" sz="2400" i="0">
                <a:solidFill>
                  <a:srgbClr val="FF0066"/>
                </a:solidFill>
                <a:latin typeface="Arial" pitchFamily="34" charset="0"/>
              </a:rPr>
              <a:t>Monitor RR</a:t>
            </a:r>
            <a:r>
              <a:rPr lang="en-US" sz="2400" i="0">
                <a:latin typeface="Arial" pitchFamily="34" charset="0"/>
              </a:rPr>
              <a:t>, bowel sounds, VS, and pain for type location, intensity, and duration. Dilute and administer IV solution slowly to prevent CNS depression and possible cardiac arrest. Hold medication if respirations &lt;12/min. with the adult or &lt;20/min. with the child. </a:t>
            </a:r>
            <a:r>
              <a:rPr lang="en-US" sz="2400" i="0">
                <a:solidFill>
                  <a:srgbClr val="FF0066"/>
                </a:solidFill>
                <a:latin typeface="Arial" pitchFamily="34" charset="0"/>
              </a:rPr>
              <a:t>Have Narcan available.</a:t>
            </a:r>
          </a:p>
          <a:p>
            <a:pPr algn="l">
              <a:tabLst>
                <a:tab pos="1371600" algn="l"/>
                <a:tab pos="2857500" algn="l"/>
              </a:tabLst>
            </a:pPr>
            <a:endParaRPr lang="en-US" sz="2400" i="0">
              <a:latin typeface="Arial" pitchFamily="34" charset="0"/>
            </a:endParaRPr>
          </a:p>
          <a:p>
            <a:pPr algn="l">
              <a:tabLst>
                <a:tab pos="1371600" algn="l"/>
                <a:tab pos="2857500" algn="l"/>
              </a:tabLst>
            </a:pPr>
            <a:r>
              <a:rPr lang="en-US" sz="2400" b="1" i="0">
                <a:solidFill>
                  <a:schemeClr val="accent1"/>
                </a:solidFill>
                <a:latin typeface="Arial" pitchFamily="34" charset="0"/>
              </a:rPr>
              <a:t>Education:</a:t>
            </a:r>
            <a:r>
              <a:rPr lang="en-US" sz="2400" i="0">
                <a:latin typeface="Arial" pitchFamily="34" charset="0"/>
              </a:rPr>
              <a:t> No ambulating without assistance; no driving. Instruct to take before pain is too severe. Dependence on drug is not likely for short –term medical needs. Do not abruptly withdraw medication.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228600" y="2257425"/>
            <a:ext cx="86106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200" i="0">
                <a:solidFill>
                  <a:srgbClr val="FF0066"/>
                </a:solidFill>
                <a:latin typeface="Comic Sans MS" pitchFamily="66" charset="0"/>
              </a:rPr>
              <a:t>#1.</a:t>
            </a:r>
            <a:r>
              <a:rPr lang="en-US" sz="3200" i="0">
                <a:latin typeface="Comic Sans MS" pitchFamily="66" charset="0"/>
              </a:rPr>
              <a:t> Respiratory Depression </a:t>
            </a:r>
          </a:p>
          <a:p>
            <a:pPr algn="l"/>
            <a:r>
              <a:rPr lang="en-US" sz="3200" i="0">
                <a:latin typeface="Comic Sans MS" pitchFamily="66" charset="0"/>
              </a:rPr>
              <a:t>	(check the respiratory rate first!)</a:t>
            </a:r>
          </a:p>
          <a:p>
            <a:pPr algn="l"/>
            <a:endParaRPr lang="en-US" sz="3200" i="0">
              <a:latin typeface="Comic Sans MS" pitchFamily="66" charset="0"/>
            </a:endParaRPr>
          </a:p>
          <a:p>
            <a:pPr algn="l"/>
            <a:r>
              <a:rPr lang="en-US" sz="3200" i="0">
                <a:solidFill>
                  <a:srgbClr val="FF0066"/>
                </a:solidFill>
                <a:latin typeface="Comic Sans MS" pitchFamily="66" charset="0"/>
              </a:rPr>
              <a:t>#2.</a:t>
            </a:r>
            <a:r>
              <a:rPr lang="en-US" sz="3200" i="0">
                <a:latin typeface="Comic Sans MS" pitchFamily="66" charset="0"/>
              </a:rPr>
              <a:t> Orthostatic Hypotension </a:t>
            </a:r>
          </a:p>
          <a:p>
            <a:pPr algn="l"/>
            <a:r>
              <a:rPr lang="en-US" sz="3200" i="0">
                <a:latin typeface="Comic Sans MS" pitchFamily="66" charset="0"/>
              </a:rPr>
              <a:t>	(check the blood pressure before and 			after taking the drug)</a:t>
            </a:r>
          </a:p>
          <a:p>
            <a:pPr algn="l"/>
            <a:endParaRPr lang="en-US" sz="3200" i="0">
              <a:latin typeface="Comic Sans MS" pitchFamily="66" charset="0"/>
            </a:endParaRPr>
          </a:p>
          <a:p>
            <a:pPr algn="l"/>
            <a:r>
              <a:rPr lang="en-US" sz="3200" i="0">
                <a:solidFill>
                  <a:srgbClr val="FF0066"/>
                </a:solidFill>
                <a:latin typeface="Comic Sans MS" pitchFamily="66" charset="0"/>
              </a:rPr>
              <a:t>#3.</a:t>
            </a:r>
            <a:r>
              <a:rPr lang="en-US" sz="3200" i="0">
                <a:latin typeface="Comic Sans MS" pitchFamily="66" charset="0"/>
              </a:rPr>
              <a:t> Constipation decreases peristalsis)</a:t>
            </a:r>
          </a:p>
        </p:txBody>
      </p:sp>
      <p:sp>
        <p:nvSpPr>
          <p:cNvPr id="37891" name="Rectangle 5"/>
          <p:cNvSpPr>
            <a:spLocks noChangeArrowheads="1"/>
          </p:cNvSpPr>
          <p:nvPr/>
        </p:nvSpPr>
        <p:spPr bwMode="auto">
          <a:xfrm>
            <a:off x="396875" y="228600"/>
            <a:ext cx="83502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i="0">
                <a:solidFill>
                  <a:srgbClr val="43EDFF"/>
                </a:solidFill>
                <a:latin typeface="Arial" pitchFamily="34" charset="0"/>
              </a:rPr>
              <a:t>MAJOR SIDE EFFECTS OF NARCOTICS (this is according to prioritization):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228600" y="447675"/>
            <a:ext cx="8610600" cy="574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2" algn="l">
              <a:buFont typeface="Wingdings" pitchFamily="2" charset="2"/>
              <a:buChar char="ü"/>
              <a:tabLst>
                <a:tab pos="639763" algn="l"/>
              </a:tabLst>
            </a:pPr>
            <a:r>
              <a:rPr lang="en-US" sz="3500" b="1" i="0">
                <a:solidFill>
                  <a:srgbClr val="FF0066"/>
                </a:solidFill>
                <a:latin typeface="Bradley Hand ITC" pitchFamily="66" charset="0"/>
              </a:rPr>
              <a:t>MORPHINE-LIKE DERIVATIVES</a:t>
            </a:r>
            <a:endParaRPr lang="en-US" sz="3200" i="0">
              <a:solidFill>
                <a:srgbClr val="FF0066"/>
              </a:solidFill>
              <a:latin typeface="Lucida Calligraphy" pitchFamily="66" charset="0"/>
            </a:endParaRPr>
          </a:p>
          <a:p>
            <a:pPr algn="l">
              <a:buFontTx/>
              <a:buChar char="•"/>
              <a:tabLst>
                <a:tab pos="639763" algn="l"/>
              </a:tabLst>
            </a:pPr>
            <a:r>
              <a:rPr lang="en-US" sz="2800" b="1" i="0">
                <a:latin typeface="Times New Roman" pitchFamily="18" charset="0"/>
              </a:rPr>
              <a:t>	</a:t>
            </a:r>
            <a:r>
              <a:rPr lang="en-US" sz="2800" b="1" i="0">
                <a:solidFill>
                  <a:srgbClr val="FF0066"/>
                </a:solidFill>
                <a:latin typeface="Times New Roman" pitchFamily="18" charset="0"/>
              </a:rPr>
              <a:t>M</a:t>
            </a:r>
            <a:r>
              <a:rPr lang="en-US" sz="2800" i="0">
                <a:latin typeface="Times New Roman" pitchFamily="18" charset="0"/>
              </a:rPr>
              <a:t>orphine (roxanol)- the best drug for </a:t>
            </a:r>
            <a:r>
              <a:rPr lang="en-US" sz="2800" b="1" i="0">
                <a:solidFill>
                  <a:srgbClr val="FF0066"/>
                </a:solidFill>
                <a:latin typeface="Times New Roman" pitchFamily="18" charset="0"/>
              </a:rPr>
              <a:t>M</a:t>
            </a:r>
            <a:r>
              <a:rPr lang="en-US" sz="2800" i="0">
                <a:latin typeface="Times New Roman" pitchFamily="18" charset="0"/>
              </a:rPr>
              <a:t>I</a:t>
            </a:r>
          </a:p>
          <a:p>
            <a:pPr algn="l">
              <a:tabLst>
                <a:tab pos="639763" algn="l"/>
              </a:tabLst>
            </a:pPr>
            <a:r>
              <a:rPr lang="en-US" sz="2800" i="0">
                <a:latin typeface="Times New Roman" pitchFamily="18" charset="0"/>
              </a:rPr>
              <a:t>	</a:t>
            </a:r>
            <a:r>
              <a:rPr lang="en-US" sz="2800" i="0">
                <a:solidFill>
                  <a:srgbClr val="006600"/>
                </a:solidFill>
                <a:latin typeface="Times New Roman" pitchFamily="18" charset="0"/>
              </a:rPr>
              <a:t>NEVER GIVE TO PANCREATITIS AND 	CHOLELITHIASIS because it will contract the 	SPHINCTER of ODDI.</a:t>
            </a:r>
          </a:p>
          <a:p>
            <a:pPr algn="l">
              <a:buFontTx/>
              <a:buChar char="•"/>
              <a:tabLst>
                <a:tab pos="639763" algn="l"/>
              </a:tabLst>
            </a:pPr>
            <a:r>
              <a:rPr lang="en-US" sz="2800" i="0">
                <a:solidFill>
                  <a:srgbClr val="006600"/>
                </a:solidFill>
                <a:latin typeface="Times New Roman" pitchFamily="18" charset="0"/>
              </a:rPr>
              <a:t> 	</a:t>
            </a:r>
            <a:r>
              <a:rPr lang="en-US" sz="2800" b="1" i="0">
                <a:solidFill>
                  <a:srgbClr val="FF0066"/>
                </a:solidFill>
                <a:latin typeface="Times New Roman" pitchFamily="18" charset="0"/>
              </a:rPr>
              <a:t>Monitor for pupil changes because pinpoint pupils 	can indicate morphine overdose</a:t>
            </a:r>
          </a:p>
          <a:p>
            <a:pPr algn="l">
              <a:tabLst>
                <a:tab pos="639763" algn="l"/>
              </a:tabLst>
            </a:pPr>
            <a:endParaRPr lang="en-US" sz="2800" i="0">
              <a:latin typeface="Times New Roman" pitchFamily="18" charset="0"/>
            </a:endParaRPr>
          </a:p>
          <a:p>
            <a:pPr algn="l">
              <a:tabLst>
                <a:tab pos="639763" algn="l"/>
              </a:tabLst>
            </a:pPr>
            <a:r>
              <a:rPr lang="en-US" sz="2800" i="0">
                <a:latin typeface="Times New Roman" pitchFamily="18" charset="0"/>
              </a:rPr>
              <a:t>       Codeine (Codeine SO4) &amp; Hydrocodone 	(hycodan) COMMONLY USED AS AN ANTI-	TUSSIVE (cough suppressant)</a:t>
            </a:r>
          </a:p>
          <a:p>
            <a:pPr algn="l">
              <a:tabLst>
                <a:tab pos="639763" algn="l"/>
              </a:tabLst>
            </a:pPr>
            <a:endParaRPr lang="en-US" sz="2800" i="0">
              <a:latin typeface="Times New Roman" pitchFamily="18" charset="0"/>
            </a:endParaRPr>
          </a:p>
          <a:p>
            <a:pPr algn="l">
              <a:tabLst>
                <a:tab pos="639763" algn="l"/>
              </a:tabLst>
            </a:pPr>
            <a:r>
              <a:rPr lang="en-US" sz="2800" i="0">
                <a:latin typeface="Times New Roman" pitchFamily="18" charset="0"/>
              </a:rPr>
              <a:t>        Levorphanol (Levodromoran)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228600" y="363538"/>
            <a:ext cx="8610600" cy="591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2" algn="l">
              <a:buFont typeface="Wingdings" pitchFamily="2" charset="2"/>
              <a:buChar char="ü"/>
              <a:tabLst>
                <a:tab pos="639763" algn="l"/>
              </a:tabLst>
            </a:pPr>
            <a:r>
              <a:rPr lang="en-US" sz="3500" b="1" i="0">
                <a:solidFill>
                  <a:srgbClr val="FF0066"/>
                </a:solidFill>
                <a:latin typeface="Bradley Hand ITC" pitchFamily="66" charset="0"/>
              </a:rPr>
              <a:t>MEPERIDINE-LIKE DERIVATIVES</a:t>
            </a:r>
          </a:p>
          <a:p>
            <a:pPr lvl="2" algn="l">
              <a:buFont typeface="Wingdings" pitchFamily="2" charset="2"/>
              <a:buNone/>
              <a:tabLst>
                <a:tab pos="639763" algn="l"/>
              </a:tabLst>
            </a:pPr>
            <a:endParaRPr lang="en-US" sz="3200" i="0">
              <a:solidFill>
                <a:srgbClr val="FF0066"/>
              </a:solidFill>
              <a:latin typeface="Bradley Hand ITC" pitchFamily="66" charset="0"/>
            </a:endParaRPr>
          </a:p>
          <a:p>
            <a:pPr algn="l">
              <a:buFontTx/>
              <a:buChar char="•"/>
              <a:tabLst>
                <a:tab pos="639763" algn="l"/>
              </a:tabLst>
            </a:pPr>
            <a:r>
              <a:rPr lang="en-US" sz="3500" i="0">
                <a:latin typeface="Times New Roman" pitchFamily="18" charset="0"/>
              </a:rPr>
              <a:t>   </a:t>
            </a:r>
            <a:r>
              <a:rPr lang="en-US" sz="3500" i="0">
                <a:solidFill>
                  <a:srgbClr val="00FFFF"/>
                </a:solidFill>
                <a:latin typeface="Times New Roman" pitchFamily="18" charset="0"/>
              </a:rPr>
              <a:t>Meperidine (Demerol) never give to patients with increase ICP. It masks the symptoms of respiratory depression!</a:t>
            </a:r>
          </a:p>
          <a:p>
            <a:pPr algn="l">
              <a:buFontTx/>
              <a:buChar char="•"/>
              <a:tabLst>
                <a:tab pos="639763" algn="l"/>
              </a:tabLst>
            </a:pPr>
            <a:r>
              <a:rPr lang="en-US" sz="3500" i="0">
                <a:solidFill>
                  <a:srgbClr val="00FFFF"/>
                </a:solidFill>
                <a:latin typeface="Times New Roman" pitchFamily="18" charset="0"/>
              </a:rPr>
              <a:t>   Should not be taken with alcohol or a sedative-hypnotic because it may increase the CNS depression.</a:t>
            </a:r>
          </a:p>
          <a:p>
            <a:pPr algn="l">
              <a:buFontTx/>
              <a:buChar char="•"/>
              <a:tabLst>
                <a:tab pos="639763" algn="l"/>
              </a:tabLst>
            </a:pPr>
            <a:r>
              <a:rPr lang="en-US" sz="3500" i="0">
                <a:solidFill>
                  <a:srgbClr val="00FFFF"/>
                </a:solidFill>
                <a:latin typeface="Times New Roman" pitchFamily="18" charset="0"/>
              </a:rPr>
              <a:t>   Have </a:t>
            </a:r>
            <a:r>
              <a:rPr lang="en-US" sz="3500" i="0">
                <a:solidFill>
                  <a:srgbClr val="FF0000"/>
                </a:solidFill>
                <a:latin typeface="Times New Roman" pitchFamily="18" charset="0"/>
              </a:rPr>
              <a:t>naloxone</a:t>
            </a:r>
            <a:r>
              <a:rPr lang="en-US" sz="3500" i="0">
                <a:solidFill>
                  <a:srgbClr val="00FFFF"/>
                </a:solidFill>
                <a:latin typeface="Times New Roman" pitchFamily="18" charset="0"/>
              </a:rPr>
              <a:t> available for overdose. </a:t>
            </a:r>
          </a:p>
          <a:p>
            <a:pPr algn="l">
              <a:buFontTx/>
              <a:buChar char="•"/>
              <a:tabLst>
                <a:tab pos="639763" algn="l"/>
              </a:tabLst>
            </a:pPr>
            <a:endParaRPr lang="en-US" sz="3500" i="0">
              <a:solidFill>
                <a:srgbClr val="00FFFF"/>
              </a:solidFill>
              <a:latin typeface="Times New Roman" pitchFamily="18" charset="0"/>
            </a:endParaRPr>
          </a:p>
          <a:p>
            <a:pPr algn="l">
              <a:buFontTx/>
              <a:buChar char="•"/>
              <a:tabLst>
                <a:tab pos="639763" algn="l"/>
              </a:tabLst>
            </a:pPr>
            <a:r>
              <a:rPr lang="en-US" sz="3500" i="0">
                <a:solidFill>
                  <a:srgbClr val="00FFFF"/>
                </a:solidFill>
                <a:latin typeface="Times New Roman" pitchFamily="18" charset="0"/>
              </a:rPr>
              <a:t>   Fentanyl (Sublimaze)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228600" y="1216025"/>
            <a:ext cx="86106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2" algn="l">
              <a:buFont typeface="Wingdings" pitchFamily="2" charset="2"/>
              <a:buChar char="ü"/>
              <a:tabLst>
                <a:tab pos="639763" algn="l"/>
              </a:tabLst>
            </a:pPr>
            <a:r>
              <a:rPr lang="en-US" sz="3500" b="1" i="0">
                <a:solidFill>
                  <a:srgbClr val="FF0066"/>
                </a:solidFill>
                <a:latin typeface="Bradley Hand ITC" pitchFamily="66" charset="0"/>
              </a:rPr>
              <a:t>METHADONE-LIKE DERIVATIVES</a:t>
            </a:r>
          </a:p>
          <a:p>
            <a:pPr lvl="2" algn="l">
              <a:buFont typeface="Wingdings" pitchFamily="2" charset="2"/>
              <a:buNone/>
              <a:tabLst>
                <a:tab pos="639763" algn="l"/>
              </a:tabLst>
            </a:pPr>
            <a:endParaRPr lang="en-US" sz="3200" i="0">
              <a:solidFill>
                <a:srgbClr val="FF0066"/>
              </a:solidFill>
              <a:latin typeface="Bradley Hand ITC" pitchFamily="66" charset="0"/>
            </a:endParaRPr>
          </a:p>
          <a:p>
            <a:pPr>
              <a:tabLst>
                <a:tab pos="639763" algn="l"/>
              </a:tabLst>
            </a:pPr>
            <a:r>
              <a:rPr lang="en-US" sz="2800" i="0">
                <a:latin typeface="Times New Roman" pitchFamily="18" charset="0"/>
              </a:rPr>
              <a:t>   </a:t>
            </a:r>
            <a:endParaRPr lang="en-US" i="0">
              <a:latin typeface="Arial" pitchFamily="34" charset="0"/>
            </a:endParaRPr>
          </a:p>
          <a:p>
            <a:pPr lvl="3" algn="l">
              <a:buFontTx/>
              <a:buChar char="•"/>
              <a:tabLst>
                <a:tab pos="639763" algn="l"/>
              </a:tabLst>
            </a:pPr>
            <a:r>
              <a:rPr lang="en-US" sz="3500" i="0">
                <a:solidFill>
                  <a:srgbClr val="00FF00"/>
                </a:solidFill>
                <a:latin typeface="Times New Roman" pitchFamily="18" charset="0"/>
              </a:rPr>
              <a:t>  Methadone( Dolophine) the #1 preferred drug of choice for heroin withdrawal. Propoxyphene (Darvon) contains aspirin NEVER give to hemorrhagic shock.</a:t>
            </a:r>
          </a:p>
          <a:p>
            <a:pPr lvl="3">
              <a:tabLst>
                <a:tab pos="639763" algn="l"/>
              </a:tabLst>
            </a:pPr>
            <a:endParaRPr lang="en-US" sz="3500" i="0">
              <a:solidFill>
                <a:srgbClr val="00FF00"/>
              </a:solidFill>
              <a:latin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457200" y="457200"/>
            <a:ext cx="8229600" cy="601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buFont typeface="Wingdings" pitchFamily="2" charset="2"/>
              <a:buNone/>
            </a:pPr>
            <a:r>
              <a:rPr lang="en-US" b="1" smtClean="0">
                <a:solidFill>
                  <a:srgbClr val="FF0066"/>
                </a:solidFill>
                <a:effectLst/>
                <a:latin typeface="Bradley Hand ITC" pitchFamily="66" charset="0"/>
              </a:rPr>
              <a:t>OXYCODONE WITH ASPIRIN (PERCODAN)</a:t>
            </a:r>
          </a:p>
          <a:p>
            <a:r>
              <a:rPr lang="en-US" smtClean="0">
                <a:effectLst/>
                <a:latin typeface="Tahoma" pitchFamily="34" charset="0"/>
              </a:rPr>
              <a:t>Should NOT be taken by a client allergic to aspirin.</a:t>
            </a:r>
          </a:p>
          <a:p>
            <a:r>
              <a:rPr lang="en-US" smtClean="0">
                <a:effectLst/>
                <a:latin typeface="Tahoma" pitchFamily="34" charset="0"/>
              </a:rPr>
              <a:t>Can cause gastric irritation and should be taken with food or plenty of liquids.</a:t>
            </a:r>
          </a:p>
          <a:p>
            <a:r>
              <a:rPr lang="en-US" b="1" smtClean="0">
                <a:solidFill>
                  <a:srgbClr val="FF0066"/>
                </a:solidFill>
                <a:effectLst/>
                <a:latin typeface="Bradley Hand ITC" pitchFamily="66" charset="0"/>
              </a:rPr>
              <a:t>PERCOCET</a:t>
            </a:r>
            <a:r>
              <a:rPr lang="en-US" smtClean="0">
                <a:effectLst/>
                <a:latin typeface="Tahoma" pitchFamily="34" charset="0"/>
              </a:rPr>
              <a:t> contains acetaminophen.</a:t>
            </a:r>
          </a:p>
          <a:p>
            <a:pPr>
              <a:buFont typeface="Wingdings" pitchFamily="2" charset="2"/>
              <a:buNone/>
            </a:pPr>
            <a:endParaRPr lang="en-US" smtClean="0">
              <a:effectLst/>
              <a:latin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76200" y="2209800"/>
            <a:ext cx="89154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buFontTx/>
              <a:buAutoNum type="arabicPeriod" startAt="6"/>
              <a:tabLst>
                <a:tab pos="182563" algn="l"/>
              </a:tabLst>
            </a:pPr>
            <a:r>
              <a:rPr lang="en-US" sz="2800" i="0">
                <a:solidFill>
                  <a:srgbClr val="00FFFF"/>
                </a:solidFill>
                <a:latin typeface="Imprint MT Shadow" pitchFamily="82" charset="0"/>
              </a:rPr>
              <a:t>Confirm client’s identity </a:t>
            </a:r>
          </a:p>
          <a:p>
            <a:pPr marL="342900" indent="-342900" algn="l">
              <a:buFontTx/>
              <a:buAutoNum type="arabicPeriod" startAt="6"/>
              <a:tabLst>
                <a:tab pos="182563" algn="l"/>
              </a:tabLst>
            </a:pPr>
            <a:r>
              <a:rPr lang="en-US" sz="2800" i="0">
                <a:solidFill>
                  <a:srgbClr val="00FFFF"/>
                </a:solidFill>
                <a:latin typeface="Imprint MT Shadow" pitchFamily="82" charset="0"/>
              </a:rPr>
              <a:t>Provide client teachings</a:t>
            </a:r>
          </a:p>
          <a:p>
            <a:pPr marL="342900" indent="-342900" algn="l">
              <a:buFontTx/>
              <a:buAutoNum type="arabicPeriod" startAt="6"/>
              <a:tabLst>
                <a:tab pos="182563" algn="l"/>
              </a:tabLst>
            </a:pPr>
            <a:r>
              <a:rPr lang="en-US" sz="2800" i="0">
                <a:solidFill>
                  <a:srgbClr val="00FFFF"/>
                </a:solidFill>
                <a:latin typeface="Imprint MT Shadow" pitchFamily="82" charset="0"/>
              </a:rPr>
              <a:t>Stay with client until medicines is gone; do not leave at bedside</a:t>
            </a:r>
          </a:p>
          <a:p>
            <a:pPr marL="342900" indent="-342900" algn="l">
              <a:buFontTx/>
              <a:buAutoNum type="arabicPeriod" startAt="6"/>
              <a:tabLst>
                <a:tab pos="182563" algn="l"/>
              </a:tabLst>
            </a:pPr>
            <a:r>
              <a:rPr lang="en-US" sz="2800" i="0">
                <a:solidFill>
                  <a:srgbClr val="00FFFF"/>
                </a:solidFill>
                <a:latin typeface="Imprint MT Shadow" pitchFamily="82" charset="0"/>
              </a:rPr>
              <a:t>After giving medicines, leave client in position of comfort</a:t>
            </a:r>
          </a:p>
          <a:p>
            <a:pPr marL="342900" indent="-342900" algn="l">
              <a:buFontTx/>
              <a:buAutoNum type="arabicPeriod" startAt="6"/>
              <a:tabLst>
                <a:tab pos="182563" algn="l"/>
              </a:tabLst>
            </a:pPr>
            <a:r>
              <a:rPr lang="en-US" sz="2800" i="0">
                <a:solidFill>
                  <a:srgbClr val="00FFFF"/>
                </a:solidFill>
                <a:latin typeface="Imprint MT Shadow" pitchFamily="82" charset="0"/>
              </a:rPr>
              <a:t>Give medicines within 30 minutes of prescribed time</a:t>
            </a:r>
          </a:p>
        </p:txBody>
      </p:sp>
      <p:sp>
        <p:nvSpPr>
          <p:cNvPr id="6147" name="Rectangle 5"/>
          <p:cNvSpPr>
            <a:spLocks noChangeArrowheads="1"/>
          </p:cNvSpPr>
          <p:nvPr/>
        </p:nvSpPr>
        <p:spPr bwMode="auto">
          <a:xfrm>
            <a:off x="76200" y="30163"/>
            <a:ext cx="85915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3600" b="1" i="0">
                <a:solidFill>
                  <a:srgbClr val="FF0066"/>
                </a:solidFill>
                <a:latin typeface="Bradley Hand ITC" pitchFamily="66" charset="0"/>
              </a:rPr>
              <a:t>General Principles of Drug Administration and Safety Guidelines Giving Medications</a:t>
            </a:r>
            <a:r>
              <a:rPr lang="en-US" sz="2800" b="1" i="0">
                <a:latin typeface="Bradley Hand ITC" pitchFamily="66" charset="0"/>
              </a:rPr>
              <a:t> </a:t>
            </a:r>
          </a:p>
        </p:txBody>
      </p:sp>
      <p:sp>
        <p:nvSpPr>
          <p:cNvPr id="6148" name="Line 6"/>
          <p:cNvSpPr>
            <a:spLocks noChangeShapeType="1"/>
          </p:cNvSpPr>
          <p:nvPr/>
        </p:nvSpPr>
        <p:spPr bwMode="auto">
          <a:xfrm>
            <a:off x="609600" y="1143000"/>
            <a:ext cx="8534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body" idx="1"/>
          </p:nvPr>
        </p:nvSpPr>
        <p:spPr>
          <a:xfrm>
            <a:off x="228600" y="457200"/>
            <a:ext cx="8686800" cy="601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buFont typeface="Wingdings" pitchFamily="2" charset="2"/>
              <a:buNone/>
            </a:pPr>
            <a:r>
              <a:rPr lang="en-US" b="1" smtClean="0">
                <a:solidFill>
                  <a:srgbClr val="FF0066"/>
                </a:solidFill>
                <a:effectLst/>
                <a:latin typeface="Bradley Hand ITC" pitchFamily="66" charset="0"/>
              </a:rPr>
              <a:t>PROPOXYPHENE HYDROCHLORIDE (DARVON)</a:t>
            </a:r>
          </a:p>
          <a:p>
            <a:r>
              <a:rPr lang="en-US" smtClean="0">
                <a:effectLst/>
                <a:latin typeface="Tahoma" pitchFamily="34" charset="0"/>
              </a:rPr>
              <a:t>NOT be taken by a client allergic to aspirin.</a:t>
            </a:r>
          </a:p>
          <a:p>
            <a:r>
              <a:rPr lang="en-US" smtClean="0">
                <a:solidFill>
                  <a:srgbClr val="FF0066"/>
                </a:solidFill>
                <a:effectLst/>
                <a:latin typeface="Tahoma" pitchFamily="34" charset="0"/>
              </a:rPr>
              <a:t>Darvocet-N</a:t>
            </a:r>
            <a:r>
              <a:rPr lang="en-US" smtClean="0">
                <a:effectLst/>
                <a:latin typeface="Tahoma" pitchFamily="34" charset="0"/>
              </a:rPr>
              <a:t> contains acetaminophen.</a:t>
            </a:r>
          </a:p>
          <a:p>
            <a:pPr>
              <a:buFont typeface="Wingdings" pitchFamily="2" charset="2"/>
              <a:buNone/>
            </a:pPr>
            <a:endParaRPr lang="en-US" smtClean="0">
              <a:effectLst/>
              <a:latin typeface="Tahom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173038" y="228600"/>
            <a:ext cx="8666162" cy="647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tabLst>
                <a:tab pos="1371600" algn="l"/>
                <a:tab pos="2857500" algn="l"/>
              </a:tabLst>
            </a:pPr>
            <a:r>
              <a:rPr lang="en-US" sz="3200" b="1" i="0">
                <a:solidFill>
                  <a:srgbClr val="FF0066"/>
                </a:solidFill>
                <a:latin typeface="Arial" pitchFamily="34" charset="0"/>
              </a:rPr>
              <a:t>a. Others Narcotics:</a:t>
            </a:r>
            <a:endParaRPr lang="en-US" sz="3200" i="0">
              <a:solidFill>
                <a:srgbClr val="FF0066"/>
              </a:solidFill>
              <a:latin typeface="Arial" pitchFamily="34" charset="0"/>
            </a:endParaRPr>
          </a:p>
          <a:p>
            <a:pPr algn="l">
              <a:tabLst>
                <a:tab pos="1371600" algn="l"/>
                <a:tab pos="2857500" algn="l"/>
              </a:tabLst>
            </a:pPr>
            <a:r>
              <a:rPr lang="en-US" sz="3200" i="0">
                <a:solidFill>
                  <a:srgbClr val="00FF00"/>
                </a:solidFill>
                <a:latin typeface="Arial" pitchFamily="34" charset="0"/>
              </a:rPr>
              <a:t>Code: morphone/ codone</a:t>
            </a:r>
          </a:p>
          <a:p>
            <a:pPr algn="l">
              <a:tabLst>
                <a:tab pos="1371600" algn="l"/>
                <a:tab pos="2857500" algn="l"/>
              </a:tabLst>
            </a:pPr>
            <a:endParaRPr lang="en-US" sz="3200" i="0">
              <a:latin typeface="Arial" pitchFamily="34" charset="0"/>
            </a:endParaRPr>
          </a:p>
          <a:p>
            <a:pPr algn="l">
              <a:tabLst>
                <a:tab pos="1371600" algn="l"/>
                <a:tab pos="2857500" algn="l"/>
              </a:tabLst>
            </a:pPr>
            <a:r>
              <a:rPr lang="en-US" sz="3200" i="0">
                <a:latin typeface="Arial" pitchFamily="34" charset="0"/>
              </a:rPr>
              <a:t>hydro</a:t>
            </a:r>
            <a:r>
              <a:rPr lang="en-US" sz="3200" i="0">
                <a:solidFill>
                  <a:srgbClr val="00FF00"/>
                </a:solidFill>
                <a:latin typeface="Arial" pitchFamily="34" charset="0"/>
              </a:rPr>
              <a:t>codone</a:t>
            </a:r>
            <a:r>
              <a:rPr lang="en-US" sz="3200" i="0">
                <a:latin typeface="Arial" pitchFamily="34" charset="0"/>
              </a:rPr>
              <a:t> (Hycodan); hydro</a:t>
            </a:r>
            <a:r>
              <a:rPr lang="en-US" sz="3200" i="0">
                <a:solidFill>
                  <a:srgbClr val="00FF00"/>
                </a:solidFill>
                <a:latin typeface="Arial" pitchFamily="34" charset="0"/>
              </a:rPr>
              <a:t>morphone</a:t>
            </a:r>
            <a:r>
              <a:rPr lang="en-US" sz="3200" i="0">
                <a:latin typeface="Arial" pitchFamily="34" charset="0"/>
              </a:rPr>
              <a:t> (Dilaudid);</a:t>
            </a:r>
          </a:p>
          <a:p>
            <a:pPr algn="l">
              <a:tabLst>
                <a:tab pos="1371600" algn="l"/>
                <a:tab pos="2857500" algn="l"/>
              </a:tabLst>
            </a:pPr>
            <a:r>
              <a:rPr lang="en-US" sz="3200" i="0">
                <a:latin typeface="Arial" pitchFamily="34" charset="0"/>
              </a:rPr>
              <a:t>oxy</a:t>
            </a:r>
            <a:r>
              <a:rPr lang="en-US" sz="3200" i="0">
                <a:solidFill>
                  <a:srgbClr val="00FF00"/>
                </a:solidFill>
                <a:latin typeface="Arial" pitchFamily="34" charset="0"/>
              </a:rPr>
              <a:t>codone </a:t>
            </a:r>
            <a:r>
              <a:rPr lang="en-US" sz="3200" i="0">
                <a:latin typeface="Arial" pitchFamily="34" charset="0"/>
              </a:rPr>
              <a:t>(Roxicodone); oxy</a:t>
            </a:r>
            <a:r>
              <a:rPr lang="en-US" sz="3200" i="0">
                <a:solidFill>
                  <a:srgbClr val="00FF00"/>
                </a:solidFill>
                <a:latin typeface="Arial" pitchFamily="34" charset="0"/>
              </a:rPr>
              <a:t>morphone </a:t>
            </a:r>
            <a:r>
              <a:rPr lang="en-US" sz="3200" i="0">
                <a:latin typeface="Arial" pitchFamily="34" charset="0"/>
              </a:rPr>
              <a:t>(Numorphan);</a:t>
            </a:r>
          </a:p>
          <a:p>
            <a:pPr algn="l">
              <a:tabLst>
                <a:tab pos="1371600" algn="l"/>
                <a:tab pos="2857500" algn="l"/>
              </a:tabLst>
            </a:pPr>
            <a:endParaRPr lang="en-US" sz="3200" i="0">
              <a:latin typeface="Arial" pitchFamily="34" charset="0"/>
            </a:endParaRPr>
          </a:p>
          <a:p>
            <a:pPr algn="l">
              <a:tabLst>
                <a:tab pos="1371600" algn="l"/>
                <a:tab pos="2857500" algn="l"/>
              </a:tabLst>
            </a:pPr>
            <a:r>
              <a:rPr lang="en-US" sz="3200" b="1" i="0">
                <a:solidFill>
                  <a:schemeClr val="accent1"/>
                </a:solidFill>
                <a:latin typeface="Arial" pitchFamily="34" charset="0"/>
              </a:rPr>
              <a:t>Others:</a:t>
            </a:r>
            <a:r>
              <a:rPr lang="en-US" sz="3200" i="0">
                <a:latin typeface="Arial" pitchFamily="34" charset="0"/>
              </a:rPr>
              <a:t> Dezocine (Dalgan); </a:t>
            </a:r>
            <a:r>
              <a:rPr lang="en-US" sz="3200" i="0">
                <a:solidFill>
                  <a:srgbClr val="FF0066"/>
                </a:solidFill>
                <a:latin typeface="Arial" pitchFamily="34" charset="0"/>
              </a:rPr>
              <a:t>fentanyl (Sublimaze),</a:t>
            </a:r>
            <a:r>
              <a:rPr lang="en-US" sz="3200" i="0">
                <a:latin typeface="Arial" pitchFamily="34" charset="0"/>
              </a:rPr>
              <a:t> levomethadyl (ORLAAM); levorphanol (Levo-Dromoran); remifentanil (Ultiva); </a:t>
            </a:r>
            <a:r>
              <a:rPr lang="en-US" sz="3200" i="0">
                <a:solidFill>
                  <a:srgbClr val="FF0066"/>
                </a:solidFill>
                <a:latin typeface="Arial" pitchFamily="34" charset="0"/>
              </a:rPr>
              <a:t>sufentanil (Sufenta).</a:t>
            </a:r>
            <a:r>
              <a:rPr lang="en-US" sz="3200" i="0">
                <a:latin typeface="Arial" pitchFamily="34" charset="0"/>
              </a:rPr>
              <a:t> Butorphanol Tartrate (Stadol), Nalbuphine, Pentazocine</a:t>
            </a:r>
            <a:r>
              <a:rPr lang="en-US" sz="3500" i="0">
                <a:latin typeface="Arial" pitchFamily="34" charset="0"/>
              </a:rPr>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277813"/>
            <a:ext cx="8229600" cy="865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600" b="1" smtClean="0">
                <a:solidFill>
                  <a:srgbClr val="FF0066"/>
                </a:solidFill>
                <a:effectLst/>
                <a:latin typeface="Bradley Hand ITC" pitchFamily="66" charset="0"/>
              </a:rPr>
              <a:t>NURSING INTERVENTIONS</a:t>
            </a:r>
          </a:p>
        </p:txBody>
      </p:sp>
      <p:sp>
        <p:nvSpPr>
          <p:cNvPr id="122883" name="Rectangle 3"/>
          <p:cNvSpPr>
            <a:spLocks noGrp="1" noChangeArrowheads="1"/>
          </p:cNvSpPr>
          <p:nvPr>
            <p:ph type="body" idx="1"/>
          </p:nvPr>
        </p:nvSpPr>
        <p:spPr>
          <a:xfrm>
            <a:off x="304800" y="1143000"/>
            <a:ext cx="8686800" cy="5486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800" smtClean="0">
                <a:effectLst/>
              </a:rPr>
              <a:t>Administer medications 30 to 60 minutes before painful activities.</a:t>
            </a:r>
          </a:p>
          <a:p>
            <a:r>
              <a:rPr lang="en-US" sz="2800" smtClean="0">
                <a:effectLst/>
              </a:rPr>
              <a:t>Monitor respiratory rate: if less than 12 breaths/min in adult, WITHHOLD the medication unless ventilatory support is being provided.</a:t>
            </a:r>
          </a:p>
          <a:p>
            <a:r>
              <a:rPr lang="en-US" sz="2800" smtClean="0">
                <a:effectLst/>
              </a:rPr>
              <a:t>If bradycardia develops, HOLD the dose and NOTIFY the physician. </a:t>
            </a:r>
          </a:p>
          <a:p>
            <a:r>
              <a:rPr lang="en-US" sz="2800" smtClean="0">
                <a:effectLst/>
              </a:rPr>
              <a:t>Have the opioid antagonist, oxygen, and resuscitation equipment available.</a:t>
            </a:r>
          </a:p>
          <a:p>
            <a:r>
              <a:rPr lang="en-US" sz="2800" i="1" smtClean="0">
                <a:solidFill>
                  <a:srgbClr val="FF0066"/>
                </a:solidFill>
                <a:effectLst/>
              </a:rPr>
              <a:t>Dilute and administer IV solution slowly to prevent CNS depression and possible cardiac arrest.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152400" y="-665163"/>
            <a:ext cx="861060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1" algn="l">
              <a:tabLst>
                <a:tab pos="365125" algn="l"/>
              </a:tabLst>
            </a:pPr>
            <a:endParaRPr lang="en-US" sz="3200" b="1" i="0">
              <a:solidFill>
                <a:srgbClr val="FF0066"/>
              </a:solidFill>
              <a:latin typeface="Arial" pitchFamily="34" charset="0"/>
            </a:endParaRPr>
          </a:p>
          <a:p>
            <a:pPr lvl="1" algn="l">
              <a:tabLst>
                <a:tab pos="365125" algn="l"/>
              </a:tabLst>
            </a:pPr>
            <a:endParaRPr lang="en-US" sz="3200" b="1" i="0">
              <a:solidFill>
                <a:srgbClr val="FF0066"/>
              </a:solidFill>
              <a:latin typeface="Arial" pitchFamily="34" charset="0"/>
            </a:endParaRPr>
          </a:p>
          <a:p>
            <a:pPr lvl="1" algn="l">
              <a:tabLst>
                <a:tab pos="365125" algn="l"/>
              </a:tabLst>
            </a:pPr>
            <a:r>
              <a:rPr lang="en-US" sz="3200" b="1" i="0">
                <a:solidFill>
                  <a:srgbClr val="FF0066"/>
                </a:solidFill>
                <a:latin typeface="Arial" pitchFamily="34" charset="0"/>
              </a:rPr>
              <a:t>b. Narcotic Antagonists</a:t>
            </a:r>
            <a:r>
              <a:rPr lang="en-US" sz="3200" b="1" i="0">
                <a:latin typeface="Arial" pitchFamily="34" charset="0"/>
              </a:rPr>
              <a:t> </a:t>
            </a:r>
          </a:p>
          <a:p>
            <a:pPr lvl="1" algn="l">
              <a:tabLst>
                <a:tab pos="365125" algn="l"/>
              </a:tabLst>
            </a:pPr>
            <a:r>
              <a:rPr lang="en-US" sz="3200" b="1" i="0">
                <a:solidFill>
                  <a:srgbClr val="00FF00"/>
                </a:solidFill>
                <a:latin typeface="Arial" pitchFamily="34" charset="0"/>
              </a:rPr>
              <a:t>(Antidote for Narcotic poisoning)</a:t>
            </a:r>
            <a:endParaRPr lang="en-US" sz="3200" i="0">
              <a:solidFill>
                <a:srgbClr val="00FF00"/>
              </a:solidFill>
              <a:latin typeface="Arial" pitchFamily="34" charset="0"/>
            </a:endParaRPr>
          </a:p>
          <a:p>
            <a:pPr lvl="2" algn="l">
              <a:tabLst>
                <a:tab pos="365125" algn="l"/>
              </a:tabLst>
            </a:pPr>
            <a:endParaRPr lang="en-US" sz="3200" b="1" i="0">
              <a:latin typeface="Arial" pitchFamily="34" charset="0"/>
            </a:endParaRPr>
          </a:p>
          <a:p>
            <a:pPr lvl="2" algn="l">
              <a:buFontTx/>
              <a:buChar char="•"/>
              <a:tabLst>
                <a:tab pos="365125" algn="l"/>
              </a:tabLst>
            </a:pPr>
            <a:r>
              <a:rPr lang="en-US" sz="3200" i="0">
                <a:latin typeface="Arial" pitchFamily="34" charset="0"/>
              </a:rPr>
              <a:t> Naloxone (Narcan)</a:t>
            </a:r>
          </a:p>
          <a:p>
            <a:pPr lvl="2" algn="l">
              <a:tabLst>
                <a:tab pos="365125" algn="l"/>
              </a:tabLst>
            </a:pPr>
            <a:endParaRPr lang="en-US" sz="3200" i="0">
              <a:latin typeface="Arial" pitchFamily="34" charset="0"/>
            </a:endParaRPr>
          </a:p>
          <a:p>
            <a:pPr lvl="2" algn="l">
              <a:buFontTx/>
              <a:buChar char="•"/>
              <a:tabLst>
                <a:tab pos="365125" algn="l"/>
              </a:tabLst>
            </a:pPr>
            <a:r>
              <a:rPr lang="en-US" sz="3200" i="0">
                <a:latin typeface="Arial" pitchFamily="34" charset="0"/>
              </a:rPr>
              <a:t> Naltrexone  (Trexan, Revia)</a:t>
            </a:r>
          </a:p>
          <a:p>
            <a:pPr lvl="2" algn="l">
              <a:tabLst>
                <a:tab pos="365125" algn="l"/>
              </a:tabLst>
            </a:pPr>
            <a:endParaRPr lang="en-US" sz="3200" i="0">
              <a:latin typeface="Arial" pitchFamily="34" charset="0"/>
            </a:endParaRPr>
          </a:p>
          <a:p>
            <a:pPr lvl="2" algn="l">
              <a:buFontTx/>
              <a:buChar char="•"/>
              <a:tabLst>
                <a:tab pos="365125" algn="l"/>
              </a:tabLst>
            </a:pPr>
            <a:r>
              <a:rPr lang="en-US" sz="3200" i="0">
                <a:latin typeface="Arial" pitchFamily="34" charset="0"/>
              </a:rPr>
              <a:t> Nalmefene (Revex)</a:t>
            </a:r>
          </a:p>
          <a:p>
            <a:pPr algn="l">
              <a:tabLst>
                <a:tab pos="365125" algn="l"/>
              </a:tabLst>
            </a:pPr>
            <a:endParaRPr lang="en-US" sz="3200" i="0">
              <a:latin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solidFill>
                  <a:srgbClr val="FF0066"/>
                </a:solidFill>
                <a:effectLst/>
                <a:latin typeface="Bradley Hand ITC" pitchFamily="66" charset="0"/>
              </a:rPr>
              <a:t>SIDE EFFECTS</a:t>
            </a:r>
          </a:p>
        </p:txBody>
      </p:sp>
      <p:sp>
        <p:nvSpPr>
          <p:cNvPr id="1249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a:buFont typeface="Wingdings" pitchFamily="2" charset="2"/>
              <a:buNone/>
            </a:pPr>
            <a:r>
              <a:rPr lang="en-US" sz="4000" smtClean="0">
                <a:solidFill>
                  <a:srgbClr val="66FF33"/>
                </a:solidFill>
                <a:effectLst/>
                <a:latin typeface="Bradley Hand ITC" pitchFamily="66" charset="0"/>
              </a:rPr>
              <a:t>5 P’s</a:t>
            </a:r>
          </a:p>
          <a:p>
            <a:pPr marL="609600" indent="-609600">
              <a:buFont typeface="Wingdings" pitchFamily="2" charset="2"/>
              <a:buAutoNum type="arabicPeriod"/>
            </a:pPr>
            <a:r>
              <a:rPr lang="en-US" sz="4000" smtClean="0">
                <a:effectLst/>
              </a:rPr>
              <a:t>  </a:t>
            </a:r>
            <a:r>
              <a:rPr lang="en-US" sz="4000" smtClean="0">
                <a:solidFill>
                  <a:srgbClr val="43EDFF"/>
                </a:solidFill>
                <a:effectLst/>
                <a:latin typeface="Tahoma" pitchFamily="34" charset="0"/>
              </a:rPr>
              <a:t>Perspiration</a:t>
            </a:r>
          </a:p>
          <a:p>
            <a:pPr marL="609600" indent="-609600">
              <a:buFont typeface="Wingdings" pitchFamily="2" charset="2"/>
              <a:buAutoNum type="arabicPeriod"/>
            </a:pPr>
            <a:r>
              <a:rPr lang="en-US" sz="4000" smtClean="0">
                <a:solidFill>
                  <a:srgbClr val="43EDFF"/>
                </a:solidFill>
                <a:effectLst/>
                <a:latin typeface="Tahoma" pitchFamily="34" charset="0"/>
              </a:rPr>
              <a:t>  Pulse</a:t>
            </a:r>
          </a:p>
          <a:p>
            <a:pPr marL="609600" indent="-609600">
              <a:buFont typeface="Wingdings" pitchFamily="2" charset="2"/>
              <a:buAutoNum type="arabicPeriod"/>
            </a:pPr>
            <a:r>
              <a:rPr lang="en-US" sz="4000" smtClean="0">
                <a:solidFill>
                  <a:srgbClr val="43EDFF"/>
                </a:solidFill>
                <a:effectLst/>
                <a:latin typeface="Tahoma" pitchFamily="34" charset="0"/>
              </a:rPr>
              <a:t>  Puke</a:t>
            </a:r>
          </a:p>
          <a:p>
            <a:pPr marL="609600" indent="-609600">
              <a:buFont typeface="Wingdings" pitchFamily="2" charset="2"/>
              <a:buAutoNum type="arabicPeriod"/>
            </a:pPr>
            <a:r>
              <a:rPr lang="en-US" sz="4000" smtClean="0">
                <a:solidFill>
                  <a:srgbClr val="43EDFF"/>
                </a:solidFill>
                <a:effectLst/>
                <a:latin typeface="Tahoma" pitchFamily="34" charset="0"/>
              </a:rPr>
              <a:t>  Pressure</a:t>
            </a:r>
          </a:p>
          <a:p>
            <a:pPr marL="609600" indent="-609600">
              <a:buFont typeface="Wingdings" pitchFamily="2" charset="2"/>
              <a:buAutoNum type="arabicPeriod"/>
            </a:pPr>
            <a:r>
              <a:rPr lang="en-US" sz="4000" smtClean="0">
                <a:solidFill>
                  <a:srgbClr val="43EDFF"/>
                </a:solidFill>
                <a:effectLst/>
                <a:latin typeface="Tahoma" pitchFamily="34" charset="0"/>
              </a:rPr>
              <a:t>  Pain</a:t>
            </a:r>
          </a:p>
          <a:p>
            <a:pPr marL="609600" indent="-609600">
              <a:buFont typeface="Wingdings" pitchFamily="2" charset="2"/>
              <a:buNone/>
            </a:pPr>
            <a:endParaRPr lang="en-US" sz="4000" smtClean="0">
              <a:solidFill>
                <a:srgbClr val="43EDFF"/>
              </a:solidFill>
              <a:effectLst/>
              <a:latin typeface="Tahoma" pitchFamily="34" charset="0"/>
            </a:endParaRPr>
          </a:p>
          <a:p>
            <a:pPr marL="609600" indent="-609600">
              <a:buFont typeface="Wingdings" pitchFamily="2" charset="2"/>
              <a:buNone/>
            </a:pPr>
            <a:endParaRPr lang="en-US" smtClean="0">
              <a:solidFill>
                <a:srgbClr val="43EDFF"/>
              </a:solidFill>
              <a:effectLst/>
              <a:latin typeface="Tahoma" pitchFamily="34" charset="0"/>
            </a:endParaRPr>
          </a:p>
        </p:txBody>
      </p:sp>
      <p:sp>
        <p:nvSpPr>
          <p:cNvPr id="124933" name="AutoShape 5"/>
          <p:cNvSpPr>
            <a:spLocks noChangeArrowheads="1"/>
          </p:cNvSpPr>
          <p:nvPr/>
        </p:nvSpPr>
        <p:spPr bwMode="auto">
          <a:xfrm>
            <a:off x="990600" y="5486400"/>
            <a:ext cx="304800" cy="3048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PH"/>
          </a:p>
        </p:txBody>
      </p:sp>
      <p:sp>
        <p:nvSpPr>
          <p:cNvPr id="124934" name="AutoShape 6"/>
          <p:cNvSpPr>
            <a:spLocks noChangeArrowheads="1"/>
          </p:cNvSpPr>
          <p:nvPr/>
        </p:nvSpPr>
        <p:spPr bwMode="auto">
          <a:xfrm>
            <a:off x="990600" y="4724400"/>
            <a:ext cx="304800" cy="3048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PH"/>
          </a:p>
        </p:txBody>
      </p:sp>
      <p:sp>
        <p:nvSpPr>
          <p:cNvPr id="124935" name="AutoShape 7"/>
          <p:cNvSpPr>
            <a:spLocks noChangeArrowheads="1"/>
          </p:cNvSpPr>
          <p:nvPr/>
        </p:nvSpPr>
        <p:spPr bwMode="auto">
          <a:xfrm>
            <a:off x="990600" y="3962400"/>
            <a:ext cx="304800" cy="3048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PH"/>
          </a:p>
        </p:txBody>
      </p:sp>
      <p:sp>
        <p:nvSpPr>
          <p:cNvPr id="124936" name="AutoShape 8"/>
          <p:cNvSpPr>
            <a:spLocks noChangeArrowheads="1"/>
          </p:cNvSpPr>
          <p:nvPr/>
        </p:nvSpPr>
        <p:spPr bwMode="auto">
          <a:xfrm>
            <a:off x="990600" y="3200400"/>
            <a:ext cx="304800" cy="3048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PH"/>
          </a:p>
        </p:txBody>
      </p:sp>
      <p:sp>
        <p:nvSpPr>
          <p:cNvPr id="124937" name="AutoShape 9"/>
          <p:cNvSpPr>
            <a:spLocks noChangeArrowheads="1"/>
          </p:cNvSpPr>
          <p:nvPr/>
        </p:nvSpPr>
        <p:spPr bwMode="auto">
          <a:xfrm>
            <a:off x="990600" y="2514600"/>
            <a:ext cx="304800" cy="3048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PH"/>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533400" y="1600200"/>
            <a:ext cx="82296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ffectLst/>
                <a:latin typeface="Tahoma" pitchFamily="34" charset="0"/>
              </a:rPr>
              <a:t>Monitor VS every 5 minutes initially, tapering to every 15 minutes, and then every 30 minutes until the client is stable.</a:t>
            </a:r>
          </a:p>
          <a:p>
            <a:r>
              <a:rPr lang="en-US" smtClean="0">
                <a:effectLst/>
                <a:latin typeface="Tahoma" pitchFamily="34" charset="0"/>
              </a:rPr>
              <a:t>Place the client on a cardiac monitor and monitor cardiac rhythm. </a:t>
            </a:r>
          </a:p>
          <a:p>
            <a:r>
              <a:rPr lang="en-US" smtClean="0">
                <a:effectLst/>
                <a:latin typeface="Tahoma" pitchFamily="34" charset="0"/>
              </a:rPr>
              <a:t>Auscultate breath sounds.</a:t>
            </a:r>
          </a:p>
          <a:p>
            <a:r>
              <a:rPr lang="en-US" smtClean="0">
                <a:effectLst/>
                <a:latin typeface="Tahoma" pitchFamily="34" charset="0"/>
              </a:rPr>
              <a:t>Have resuscitation equipment available.</a:t>
            </a:r>
          </a:p>
          <a:p>
            <a:r>
              <a:rPr lang="en-US" smtClean="0">
                <a:effectLst/>
                <a:latin typeface="Tahoma" pitchFamily="34" charset="0"/>
              </a:rPr>
              <a:t>Do not leave the client unattended.</a:t>
            </a:r>
          </a:p>
          <a:p>
            <a:pPr>
              <a:buFont typeface="Wingdings" pitchFamily="2" charset="2"/>
              <a:buNone/>
            </a:pPr>
            <a:endParaRPr lang="en-US" smtClean="0">
              <a:effectLst/>
              <a:latin typeface="Tahoma" pitchFamily="34" charset="0"/>
            </a:endParaRPr>
          </a:p>
        </p:txBody>
      </p:sp>
      <p:sp>
        <p:nvSpPr>
          <p:cNvPr id="123909" name="Rectangle 5"/>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4000" b="1" smtClean="0">
                <a:solidFill>
                  <a:srgbClr val="FF0066"/>
                </a:solidFill>
                <a:effectLst/>
                <a:latin typeface="Bradley Hand ITC" pitchFamily="66" charset="0"/>
              </a:rPr>
              <a:t>NURSING INTERVENTIONS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533400" y="0"/>
            <a:ext cx="8229600" cy="712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4000" b="1" smtClean="0">
                <a:solidFill>
                  <a:srgbClr val="FF0066"/>
                </a:solidFill>
                <a:effectLst/>
                <a:latin typeface="Bradley Hand ITC" pitchFamily="66" charset="0"/>
              </a:rPr>
              <a:t>NSAIDs</a:t>
            </a:r>
          </a:p>
        </p:txBody>
      </p:sp>
      <p:sp>
        <p:nvSpPr>
          <p:cNvPr id="125955" name="Rectangle 3"/>
          <p:cNvSpPr>
            <a:spLocks noGrp="1" noChangeArrowheads="1"/>
          </p:cNvSpPr>
          <p:nvPr>
            <p:ph type="body" idx="1"/>
          </p:nvPr>
        </p:nvSpPr>
        <p:spPr>
          <a:xfrm>
            <a:off x="152400" y="838200"/>
            <a:ext cx="8991600" cy="579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buFont typeface="Wingdings" pitchFamily="2" charset="2"/>
              <a:buNone/>
            </a:pPr>
            <a:r>
              <a:rPr lang="en-US" sz="2800" smtClean="0">
                <a:effectLst/>
              </a:rPr>
              <a:t>		-	</a:t>
            </a:r>
            <a:r>
              <a:rPr lang="en-US" smtClean="0">
                <a:effectLst/>
              </a:rPr>
              <a:t>o alcohol</a:t>
            </a:r>
          </a:p>
          <a:p>
            <a:pPr>
              <a:lnSpc>
                <a:spcPct val="90000"/>
              </a:lnSpc>
              <a:buFont typeface="Wingdings" pitchFamily="2" charset="2"/>
              <a:buNone/>
            </a:pPr>
            <a:endParaRPr lang="en-US" smtClean="0">
              <a:effectLst/>
            </a:endParaRPr>
          </a:p>
          <a:p>
            <a:pPr>
              <a:lnSpc>
                <a:spcPct val="90000"/>
              </a:lnSpc>
              <a:buFont typeface="Wingdings" pitchFamily="2" charset="2"/>
              <a:buNone/>
            </a:pPr>
            <a:r>
              <a:rPr lang="en-US" smtClean="0">
                <a:effectLst/>
              </a:rPr>
              <a:t>  		/E  	</a:t>
            </a:r>
            <a:r>
              <a:rPr lang="en-US" b="1" smtClean="0">
                <a:solidFill>
                  <a:srgbClr val="FF0066"/>
                </a:solidFill>
                <a:effectLst/>
              </a:rPr>
              <a:t>“BIRTH”</a:t>
            </a:r>
            <a:r>
              <a:rPr lang="en-US" smtClean="0">
                <a:effectLst/>
              </a:rPr>
              <a:t> : </a:t>
            </a:r>
            <a:r>
              <a:rPr lang="en-US" b="1" smtClean="0">
                <a:solidFill>
                  <a:srgbClr val="FF0066"/>
                </a:solidFill>
                <a:effectLst/>
              </a:rPr>
              <a:t>B</a:t>
            </a:r>
            <a:r>
              <a:rPr lang="en-US" smtClean="0">
                <a:effectLst/>
              </a:rPr>
              <a:t>one marrow depression, 		</a:t>
            </a:r>
            <a:r>
              <a:rPr lang="en-US" b="1" smtClean="0">
                <a:solidFill>
                  <a:srgbClr val="FF0066"/>
                </a:solidFill>
                <a:effectLst/>
              </a:rPr>
              <a:t>I</a:t>
            </a:r>
            <a:r>
              <a:rPr lang="en-US" smtClean="0">
                <a:effectLst/>
              </a:rPr>
              <a:t>ncreased GI distress, </a:t>
            </a:r>
            <a:r>
              <a:rPr lang="en-US" b="1" smtClean="0">
                <a:solidFill>
                  <a:srgbClr val="FF0066"/>
                </a:solidFill>
                <a:effectLst/>
              </a:rPr>
              <a:t>R</a:t>
            </a:r>
            <a:r>
              <a:rPr lang="en-US" smtClean="0">
                <a:effectLst/>
              </a:rPr>
              <a:t>enal toxicity, 		</a:t>
            </a:r>
            <a:r>
              <a:rPr lang="en-US" b="1" smtClean="0">
                <a:solidFill>
                  <a:srgbClr val="FF0066"/>
                </a:solidFill>
                <a:effectLst/>
              </a:rPr>
              <a:t>T</a:t>
            </a:r>
            <a:r>
              <a:rPr lang="en-US" smtClean="0">
                <a:effectLst/>
              </a:rPr>
              <a:t>innitus and </a:t>
            </a:r>
            <a:r>
              <a:rPr lang="en-US" b="1" smtClean="0">
                <a:solidFill>
                  <a:srgbClr val="FF0066"/>
                </a:solidFill>
                <a:effectLst/>
              </a:rPr>
              <a:t>H</a:t>
            </a:r>
            <a:r>
              <a:rPr lang="en-US" smtClean="0">
                <a:effectLst/>
              </a:rPr>
              <a:t>epatotoxicity </a:t>
            </a:r>
          </a:p>
          <a:p>
            <a:pPr>
              <a:lnSpc>
                <a:spcPct val="90000"/>
              </a:lnSpc>
              <a:buFont typeface="Wingdings" pitchFamily="2" charset="2"/>
              <a:buNone/>
            </a:pPr>
            <a:r>
              <a:rPr lang="en-US" smtClean="0">
                <a:effectLst/>
              </a:rPr>
              <a:t> 		- 	spirin sensitivity – Do NOT give</a:t>
            </a:r>
          </a:p>
          <a:p>
            <a:pPr>
              <a:lnSpc>
                <a:spcPct val="90000"/>
              </a:lnSpc>
              <a:buFont typeface="Wingdings" pitchFamily="2" charset="2"/>
              <a:buNone/>
            </a:pPr>
            <a:r>
              <a:rPr lang="en-US" smtClean="0">
                <a:effectLst/>
              </a:rPr>
              <a:t> 			</a:t>
            </a:r>
          </a:p>
          <a:p>
            <a:pPr>
              <a:lnSpc>
                <a:spcPct val="90000"/>
              </a:lnSpc>
              <a:buFont typeface="Wingdings" pitchFamily="2" charset="2"/>
              <a:buNone/>
            </a:pPr>
            <a:r>
              <a:rPr lang="en-US" smtClean="0">
                <a:effectLst/>
              </a:rPr>
              <a:t>		-	nhibits prostaglandins</a:t>
            </a:r>
          </a:p>
          <a:p>
            <a:pPr>
              <a:lnSpc>
                <a:spcPct val="90000"/>
              </a:lnSpc>
              <a:buFont typeface="Wingdings" pitchFamily="2" charset="2"/>
              <a:buNone/>
            </a:pPr>
            <a:r>
              <a:rPr lang="en-US" smtClean="0">
                <a:effectLst/>
              </a:rPr>
              <a:t>		 	</a:t>
            </a:r>
          </a:p>
          <a:p>
            <a:pPr>
              <a:lnSpc>
                <a:spcPct val="90000"/>
              </a:lnSpc>
              <a:buFont typeface="Wingdings" pitchFamily="2" charset="2"/>
              <a:buNone/>
            </a:pPr>
            <a:r>
              <a:rPr lang="en-US" smtClean="0">
                <a:effectLst/>
              </a:rPr>
              <a:t>		-	o take with food</a:t>
            </a:r>
          </a:p>
          <a:p>
            <a:pPr>
              <a:lnSpc>
                <a:spcPct val="90000"/>
              </a:lnSpc>
              <a:buFont typeface="Wingdings" pitchFamily="2" charset="2"/>
              <a:buNone/>
            </a:pPr>
            <a:r>
              <a:rPr lang="en-US" smtClean="0">
                <a:effectLst/>
              </a:rPr>
              <a:t> 		-	top 5-7 days before surgery</a:t>
            </a:r>
          </a:p>
        </p:txBody>
      </p:sp>
      <p:sp>
        <p:nvSpPr>
          <p:cNvPr id="125956" name="WordArt 4"/>
          <p:cNvSpPr>
            <a:spLocks noChangeArrowheads="1" noChangeShapeType="1" noTextEdit="1"/>
          </p:cNvSpPr>
          <p:nvPr/>
        </p:nvSpPr>
        <p:spPr bwMode="auto">
          <a:xfrm>
            <a:off x="457200" y="3276600"/>
            <a:ext cx="381000" cy="4572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A</a:t>
            </a:r>
          </a:p>
        </p:txBody>
      </p:sp>
      <p:sp>
        <p:nvSpPr>
          <p:cNvPr id="125957" name="WordArt 5"/>
          <p:cNvSpPr>
            <a:spLocks noChangeArrowheads="1" noChangeShapeType="1" noTextEdit="1"/>
          </p:cNvSpPr>
          <p:nvPr/>
        </p:nvSpPr>
        <p:spPr bwMode="auto">
          <a:xfrm>
            <a:off x="304800" y="990600"/>
            <a:ext cx="533400" cy="381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N</a:t>
            </a:r>
          </a:p>
        </p:txBody>
      </p:sp>
      <p:sp>
        <p:nvSpPr>
          <p:cNvPr id="125958" name="WordArt 6"/>
          <p:cNvSpPr>
            <a:spLocks noChangeArrowheads="1" noChangeShapeType="1" noTextEdit="1"/>
          </p:cNvSpPr>
          <p:nvPr/>
        </p:nvSpPr>
        <p:spPr bwMode="auto">
          <a:xfrm>
            <a:off x="457200" y="6096000"/>
            <a:ext cx="381000" cy="4191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S</a:t>
            </a:r>
          </a:p>
        </p:txBody>
      </p:sp>
      <p:sp>
        <p:nvSpPr>
          <p:cNvPr id="125959" name="WordArt 7"/>
          <p:cNvSpPr>
            <a:spLocks noChangeArrowheads="1" noChangeShapeType="1" noTextEdit="1"/>
          </p:cNvSpPr>
          <p:nvPr/>
        </p:nvSpPr>
        <p:spPr bwMode="auto">
          <a:xfrm>
            <a:off x="533400" y="4419600"/>
            <a:ext cx="228600" cy="381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I</a:t>
            </a:r>
          </a:p>
        </p:txBody>
      </p:sp>
      <p:sp>
        <p:nvSpPr>
          <p:cNvPr id="125960" name="WordArt 8"/>
          <p:cNvSpPr>
            <a:spLocks noChangeArrowheads="1" noChangeShapeType="1" noTextEdit="1"/>
          </p:cNvSpPr>
          <p:nvPr/>
        </p:nvSpPr>
        <p:spPr bwMode="auto">
          <a:xfrm>
            <a:off x="457200" y="5334000"/>
            <a:ext cx="304800" cy="4572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D</a:t>
            </a:r>
          </a:p>
        </p:txBody>
      </p:sp>
      <p:sp>
        <p:nvSpPr>
          <p:cNvPr id="125961" name="WordArt 9"/>
          <p:cNvSpPr>
            <a:spLocks noChangeArrowheads="1" noChangeShapeType="1" noTextEdit="1"/>
          </p:cNvSpPr>
          <p:nvPr/>
        </p:nvSpPr>
        <p:spPr bwMode="auto">
          <a:xfrm>
            <a:off x="381000" y="1905000"/>
            <a:ext cx="457200" cy="381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152400" y="152400"/>
            <a:ext cx="89154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p>
            <a:pPr indent="228600" algn="l"/>
            <a:r>
              <a:rPr lang="en-US" sz="2500" b="1" i="0">
                <a:solidFill>
                  <a:srgbClr val="00FF00"/>
                </a:solidFill>
                <a:latin typeface="Lucida Sans" pitchFamily="34" charset="0"/>
              </a:rPr>
              <a:t>A.   NSAIDS</a:t>
            </a:r>
            <a:endParaRPr lang="en-US" sz="2500" i="0">
              <a:solidFill>
                <a:srgbClr val="00FF00"/>
              </a:solidFill>
              <a:latin typeface="Lucida Sans" pitchFamily="34" charset="0"/>
            </a:endParaRPr>
          </a:p>
          <a:p>
            <a:pPr indent="228600" algn="l"/>
            <a:r>
              <a:rPr lang="en-US" sz="2500" b="1" i="0">
                <a:solidFill>
                  <a:srgbClr val="43EDFF"/>
                </a:solidFill>
                <a:latin typeface="Lucida Sans" pitchFamily="34" charset="0"/>
              </a:rPr>
              <a:t>1.   ASA (Aspirin) – anti-platelet aggregator, anti-inflammatory and analgesic</a:t>
            </a:r>
            <a:endParaRPr lang="en-US" sz="2500" i="0">
              <a:solidFill>
                <a:srgbClr val="43EDFF"/>
              </a:solidFill>
              <a:latin typeface="Lucida Sans" pitchFamily="34" charset="0"/>
            </a:endParaRPr>
          </a:p>
          <a:p>
            <a:pPr indent="228600" algn="l"/>
            <a:r>
              <a:rPr lang="en-US" sz="2500" b="1" i="0">
                <a:latin typeface="Lucida Sans" pitchFamily="34" charset="0"/>
              </a:rPr>
              <a:t>   </a:t>
            </a:r>
            <a:endParaRPr lang="en-US" sz="2500" i="0">
              <a:latin typeface="Lucida Sans" pitchFamily="34" charset="0"/>
            </a:endParaRPr>
          </a:p>
          <a:p>
            <a:pPr indent="228600" algn="l"/>
            <a:r>
              <a:rPr lang="en-US" sz="2500" b="1" i="0">
                <a:latin typeface="Lucida Sans" pitchFamily="34" charset="0"/>
              </a:rPr>
              <a:t>	</a:t>
            </a:r>
            <a:r>
              <a:rPr lang="en-US" sz="2500" b="1" i="0">
                <a:solidFill>
                  <a:srgbClr val="FF0066"/>
                </a:solidFill>
                <a:latin typeface="Lucida Sans" pitchFamily="34" charset="0"/>
              </a:rPr>
              <a:t>* the best drug for rheumatoid arthritis </a:t>
            </a:r>
            <a:endParaRPr lang="en-US" sz="2500" i="0">
              <a:solidFill>
                <a:srgbClr val="FF0066"/>
              </a:solidFill>
              <a:latin typeface="Lucida Sans" pitchFamily="34" charset="0"/>
            </a:endParaRPr>
          </a:p>
          <a:p>
            <a:pPr indent="228600" algn="l"/>
            <a:r>
              <a:rPr lang="en-US" sz="2500" b="1" i="0">
                <a:solidFill>
                  <a:srgbClr val="FF0066"/>
                </a:solidFill>
                <a:latin typeface="Lucida Sans" pitchFamily="34" charset="0"/>
              </a:rPr>
              <a:t>	*always with meals (causes Peptic ulcer)</a:t>
            </a:r>
            <a:endParaRPr lang="en-US" sz="2500" i="0">
              <a:solidFill>
                <a:srgbClr val="FF0066"/>
              </a:solidFill>
              <a:latin typeface="Lucida Sans" pitchFamily="34" charset="0"/>
            </a:endParaRPr>
          </a:p>
          <a:p>
            <a:pPr indent="228600" algn="l"/>
            <a:r>
              <a:rPr lang="en-US" sz="2500" b="1" i="0">
                <a:solidFill>
                  <a:srgbClr val="FF0066"/>
                </a:solidFill>
                <a:latin typeface="Lucida Sans" pitchFamily="34" charset="0"/>
              </a:rPr>
              <a:t>	*used in strokes and MI</a:t>
            </a:r>
            <a:endParaRPr lang="en-US" sz="2500" i="0">
              <a:solidFill>
                <a:srgbClr val="FF0066"/>
              </a:solidFill>
              <a:latin typeface="Lucida Sans" pitchFamily="34" charset="0"/>
            </a:endParaRPr>
          </a:p>
          <a:p>
            <a:pPr indent="228600" algn="l"/>
            <a:r>
              <a:rPr lang="en-US" sz="2500" b="1" i="0">
                <a:solidFill>
                  <a:srgbClr val="FF0066"/>
                </a:solidFill>
                <a:latin typeface="Lucida Sans" pitchFamily="34" charset="0"/>
              </a:rPr>
              <a:t>	*ototoxic (early side effect: tinnitus and 	vertigo)</a:t>
            </a:r>
            <a:endParaRPr lang="en-US" sz="2500" i="0">
              <a:solidFill>
                <a:srgbClr val="FF0066"/>
              </a:solidFill>
              <a:latin typeface="Lucida Sans" pitchFamily="34" charset="0"/>
            </a:endParaRPr>
          </a:p>
          <a:p>
            <a:pPr indent="228600" algn="l"/>
            <a:r>
              <a:rPr lang="en-US" sz="2500" b="1" i="0">
                <a:solidFill>
                  <a:srgbClr val="FF0066"/>
                </a:solidFill>
                <a:latin typeface="Lucida Sans" pitchFamily="34" charset="0"/>
              </a:rPr>
              <a:t>	*be careful in giving to individuals with Viral 	illness such as chicken pox because   there is a 	risk for REYES SYNDROME (liver damage is 	evident)</a:t>
            </a:r>
            <a:endParaRPr lang="en-US" sz="2500" i="0">
              <a:solidFill>
                <a:srgbClr val="FF0066"/>
              </a:solidFill>
              <a:latin typeface="Lucida Sans" pitchFamily="34" charset="0"/>
            </a:endParaRPr>
          </a:p>
          <a:p>
            <a:pPr indent="228600" algn="l"/>
            <a:r>
              <a:rPr lang="en-US" sz="2500" b="1" i="0">
                <a:solidFill>
                  <a:srgbClr val="FF0066"/>
                </a:solidFill>
                <a:latin typeface="Lucida Sans" pitchFamily="34" charset="0"/>
              </a:rPr>
              <a:t>	* avoid giving to individuals with bleeding 	tendencies and potential for blood dyscrasia 	such as thrombolytics , anticoagulants, ginko 	biloba, and phenytoin.</a:t>
            </a:r>
            <a:r>
              <a:rPr lang="en-US" sz="2500" i="0">
                <a:solidFill>
                  <a:srgbClr val="FF0066"/>
                </a:solidFill>
                <a:latin typeface="Lucida Sans" pitchFamily="34" charset="0"/>
              </a:rPr>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115888" y="947738"/>
            <a:ext cx="9072562" cy="476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nchor="ctr">
            <a:spAutoFit/>
          </a:bodyPr>
          <a:lstStyle/>
          <a:p>
            <a:pPr marL="342900" indent="-342900" algn="l"/>
            <a:endParaRPr lang="en-US" sz="2500" i="0">
              <a:solidFill>
                <a:srgbClr val="00FFFF"/>
              </a:solidFill>
              <a:latin typeface="Lucida Sans" pitchFamily="34" charset="0"/>
            </a:endParaRPr>
          </a:p>
          <a:p>
            <a:pPr marL="342900" indent="-342900" algn="l"/>
            <a:r>
              <a:rPr lang="en-US" sz="3200" b="1" i="0">
                <a:solidFill>
                  <a:srgbClr val="00FFFF"/>
                </a:solidFill>
                <a:latin typeface="Lucida Sans" pitchFamily="34" charset="0"/>
              </a:rPr>
              <a:t>2.  Para – chlorobenzoic Acid (Indoles)</a:t>
            </a:r>
            <a:endParaRPr lang="en-US" sz="3200" i="0">
              <a:solidFill>
                <a:srgbClr val="00FFFF"/>
              </a:solidFill>
              <a:latin typeface="Lucida Sans" pitchFamily="34" charset="0"/>
            </a:endParaRPr>
          </a:p>
          <a:p>
            <a:pPr marL="342900" indent="-342900" algn="l"/>
            <a:r>
              <a:rPr lang="en-US" sz="3200" i="0">
                <a:solidFill>
                  <a:srgbClr val="00FFFF"/>
                </a:solidFill>
                <a:latin typeface="Lucida Sans" pitchFamily="34" charset="0"/>
              </a:rPr>
              <a:t>		</a:t>
            </a:r>
            <a:r>
              <a:rPr lang="en-US" sz="3200" i="0">
                <a:solidFill>
                  <a:srgbClr val="FF0066"/>
                </a:solidFill>
                <a:latin typeface="Lucida Sans" pitchFamily="34" charset="0"/>
              </a:rPr>
              <a:t>Indomethacin (Indocin)	</a:t>
            </a:r>
          </a:p>
          <a:p>
            <a:pPr marL="342900" indent="-342900" algn="l"/>
            <a:r>
              <a:rPr lang="en-US" sz="3200" i="0">
                <a:solidFill>
                  <a:srgbClr val="00FFFF"/>
                </a:solidFill>
                <a:latin typeface="Lucida Sans" pitchFamily="34" charset="0"/>
              </a:rPr>
              <a:t>		Sulindac (Clinoril)</a:t>
            </a:r>
          </a:p>
          <a:p>
            <a:pPr marL="342900" indent="-342900" algn="l"/>
            <a:r>
              <a:rPr lang="en-US" sz="3200" i="0">
                <a:solidFill>
                  <a:srgbClr val="00FFFF"/>
                </a:solidFill>
                <a:latin typeface="Lucida Sans" pitchFamily="34" charset="0"/>
              </a:rPr>
              <a:t>		Tolmetin (Tolectin)</a:t>
            </a:r>
          </a:p>
          <a:p>
            <a:pPr marL="342900" indent="-342900" algn="l"/>
            <a:endParaRPr lang="en-US" sz="3200" i="0">
              <a:solidFill>
                <a:srgbClr val="00FFFF"/>
              </a:solidFill>
              <a:latin typeface="Lucida Sans" pitchFamily="34" charset="0"/>
            </a:endParaRPr>
          </a:p>
          <a:p>
            <a:pPr marL="342900" indent="-342900" algn="l"/>
            <a:endParaRPr lang="en-US" sz="3200" i="0">
              <a:solidFill>
                <a:srgbClr val="00FFFF"/>
              </a:solidFill>
              <a:latin typeface="Lucida Sans" pitchFamily="34" charset="0"/>
            </a:endParaRPr>
          </a:p>
          <a:p>
            <a:pPr marL="342900" indent="-342900" algn="l">
              <a:buFontTx/>
              <a:buAutoNum type="arabicPeriod" startAt="3"/>
            </a:pPr>
            <a:r>
              <a:rPr lang="en-US" sz="3200" b="1" i="0">
                <a:solidFill>
                  <a:srgbClr val="00FFFF"/>
                </a:solidFill>
                <a:latin typeface="Lucida Sans" pitchFamily="34" charset="0"/>
              </a:rPr>
              <a:t>  Pyrazolone derivatives</a:t>
            </a:r>
            <a:r>
              <a:rPr lang="en-US" sz="3200" i="0">
                <a:solidFill>
                  <a:srgbClr val="00FFFF"/>
                </a:solidFill>
                <a:latin typeface="Lucida Sans" pitchFamily="34" charset="0"/>
              </a:rPr>
              <a:t>: Phenylbutazone </a:t>
            </a:r>
          </a:p>
          <a:p>
            <a:pPr marL="342900" indent="-342900" algn="l"/>
            <a:r>
              <a:rPr lang="en-US" sz="3200" i="0">
                <a:solidFill>
                  <a:srgbClr val="00FFFF"/>
                </a:solidFill>
                <a:latin typeface="Lucida Sans" pitchFamily="34" charset="0"/>
              </a:rPr>
              <a:t>		(Butazolidin)</a:t>
            </a:r>
          </a:p>
          <a:p>
            <a:pPr marL="342900" indent="-342900" algn="l"/>
            <a:endParaRPr lang="en-US" sz="3200" i="0">
              <a:solidFill>
                <a:srgbClr val="00FFFF"/>
              </a:solidFill>
              <a:latin typeface="Lucida Sans" pitchFamily="34" charset="0"/>
            </a:endParaRPr>
          </a:p>
        </p:txBody>
      </p:sp>
      <p:sp>
        <p:nvSpPr>
          <p:cNvPr id="45059" name="Rectangle 5"/>
          <p:cNvSpPr>
            <a:spLocks noChangeArrowheads="1"/>
          </p:cNvSpPr>
          <p:nvPr/>
        </p:nvSpPr>
        <p:spPr bwMode="auto">
          <a:xfrm>
            <a:off x="7448550" y="76200"/>
            <a:ext cx="1466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00FF00"/>
                </a:solidFill>
                <a:latin typeface="Arial" pitchFamily="34" charset="0"/>
              </a:rPr>
              <a:t>A.   NSAIDS</a:t>
            </a:r>
          </a:p>
        </p:txBody>
      </p:sp>
      <p:sp>
        <p:nvSpPr>
          <p:cNvPr id="45060" name="Line 6"/>
          <p:cNvSpPr>
            <a:spLocks noChangeShapeType="1"/>
          </p:cNvSpPr>
          <p:nvPr/>
        </p:nvSpPr>
        <p:spPr bwMode="auto">
          <a:xfrm>
            <a:off x="7924800" y="3810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152400" y="1219200"/>
            <a:ext cx="8748713"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p>
            <a:pPr indent="457200" algn="l"/>
            <a:r>
              <a:rPr lang="en-US" sz="3200" b="1" i="0">
                <a:solidFill>
                  <a:srgbClr val="00FFFF"/>
                </a:solidFill>
                <a:latin typeface="Lucida Sans" pitchFamily="34" charset="0"/>
              </a:rPr>
              <a:t>Proprionic Acid Derivatives</a:t>
            </a:r>
          </a:p>
          <a:p>
            <a:pPr indent="457200" algn="l">
              <a:buFontTx/>
              <a:buAutoNum type="arabicPeriod" startAt="4"/>
            </a:pPr>
            <a:endParaRPr lang="en-US" sz="3200" i="0">
              <a:solidFill>
                <a:srgbClr val="00FFFF"/>
              </a:solidFill>
              <a:latin typeface="Lucida Sans" pitchFamily="34" charset="0"/>
            </a:endParaRPr>
          </a:p>
          <a:p>
            <a:pPr indent="457200" algn="l"/>
            <a:r>
              <a:rPr lang="en-US" sz="3200" i="0">
                <a:latin typeface="Lucida Sans" pitchFamily="34" charset="0"/>
              </a:rPr>
              <a:t>	</a:t>
            </a:r>
            <a:r>
              <a:rPr lang="en-US" sz="3200" i="0">
                <a:solidFill>
                  <a:schemeClr val="accent1"/>
                </a:solidFill>
                <a:latin typeface="Lucida Sans" pitchFamily="34" charset="0"/>
              </a:rPr>
              <a:t>Ibuprofen (Motrin, Advil, Nuprin)	</a:t>
            </a:r>
          </a:p>
          <a:p>
            <a:pPr indent="457200" algn="l"/>
            <a:r>
              <a:rPr lang="en-US" sz="3200" i="0">
                <a:solidFill>
                  <a:schemeClr val="accent1"/>
                </a:solidFill>
                <a:latin typeface="Lucida Sans" pitchFamily="34" charset="0"/>
              </a:rPr>
              <a:t>	Fenoprofen Calcium (Nalfon)		</a:t>
            </a:r>
          </a:p>
          <a:p>
            <a:pPr indent="457200" algn="l"/>
            <a:r>
              <a:rPr lang="en-US" sz="3200" i="0">
                <a:solidFill>
                  <a:schemeClr val="accent1"/>
                </a:solidFill>
                <a:latin typeface="Lucida Sans" pitchFamily="34" charset="0"/>
              </a:rPr>
              <a:t>	Naproxen (Naprosyn)			</a:t>
            </a:r>
          </a:p>
          <a:p>
            <a:pPr indent="457200" algn="l"/>
            <a:endParaRPr lang="en-US" sz="3200" b="1" i="0">
              <a:solidFill>
                <a:schemeClr val="accent1"/>
              </a:solidFill>
              <a:latin typeface="Lucida Sans" pitchFamily="34" charset="0"/>
            </a:endParaRPr>
          </a:p>
          <a:p>
            <a:pPr indent="457200" algn="l"/>
            <a:r>
              <a:rPr lang="en-US" sz="3200" i="0">
                <a:solidFill>
                  <a:schemeClr val="accent1"/>
                </a:solidFill>
                <a:latin typeface="Lucida Sans" pitchFamily="34" charset="0"/>
              </a:rPr>
              <a:t>	</a:t>
            </a:r>
            <a:r>
              <a:rPr lang="en-US" sz="3200" i="0">
                <a:solidFill>
                  <a:srgbClr val="FF0066"/>
                </a:solidFill>
                <a:latin typeface="Lucida Sans" pitchFamily="34" charset="0"/>
              </a:rPr>
              <a:t>Flurbiprofen Sodium (Ansaid, Ocufen)</a:t>
            </a:r>
          </a:p>
          <a:p>
            <a:pPr indent="457200" algn="l"/>
            <a:r>
              <a:rPr lang="en-US" sz="3200" i="0">
                <a:solidFill>
                  <a:srgbClr val="FF0066"/>
                </a:solidFill>
                <a:latin typeface="Lucida Sans" pitchFamily="34" charset="0"/>
              </a:rPr>
              <a:t>	Ketoprofen (Orudis)</a:t>
            </a:r>
          </a:p>
          <a:p>
            <a:pPr indent="457200" algn="l"/>
            <a:r>
              <a:rPr lang="en-US" sz="3200" i="0">
                <a:solidFill>
                  <a:srgbClr val="FF0066"/>
                </a:solidFill>
                <a:latin typeface="Lucida Sans" pitchFamily="34" charset="0"/>
              </a:rPr>
              <a:t>	Oxaprozin (Daypro)</a:t>
            </a:r>
          </a:p>
        </p:txBody>
      </p:sp>
      <p:sp>
        <p:nvSpPr>
          <p:cNvPr id="46083" name="Rectangle 5"/>
          <p:cNvSpPr>
            <a:spLocks noChangeArrowheads="1"/>
          </p:cNvSpPr>
          <p:nvPr/>
        </p:nvSpPr>
        <p:spPr bwMode="auto">
          <a:xfrm>
            <a:off x="7448550" y="76200"/>
            <a:ext cx="1466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00FF00"/>
                </a:solidFill>
                <a:latin typeface="Arial" pitchFamily="34" charset="0"/>
              </a:rPr>
              <a:t>A.   NSAIDS</a:t>
            </a:r>
          </a:p>
        </p:txBody>
      </p:sp>
      <p:sp>
        <p:nvSpPr>
          <p:cNvPr id="46084" name="Line 6"/>
          <p:cNvSpPr>
            <a:spLocks noChangeShapeType="1"/>
          </p:cNvSpPr>
          <p:nvPr/>
        </p:nvSpPr>
        <p:spPr bwMode="auto">
          <a:xfrm>
            <a:off x="7924800" y="3810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76200" y="30163"/>
            <a:ext cx="85915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3600" b="1" i="0">
                <a:solidFill>
                  <a:srgbClr val="FF0066"/>
                </a:solidFill>
                <a:latin typeface="Bradley Hand ITC" pitchFamily="66" charset="0"/>
              </a:rPr>
              <a:t>General Principles of Drug Administration and Safety Guidelines Giving Medications</a:t>
            </a:r>
            <a:r>
              <a:rPr lang="en-US" sz="2800" b="1" i="0">
                <a:latin typeface="Bradley Hand ITC" pitchFamily="66" charset="0"/>
              </a:rPr>
              <a:t> </a:t>
            </a:r>
          </a:p>
        </p:txBody>
      </p:sp>
      <p:sp>
        <p:nvSpPr>
          <p:cNvPr id="7171" name="Line 6"/>
          <p:cNvSpPr>
            <a:spLocks noChangeShapeType="1"/>
          </p:cNvSpPr>
          <p:nvPr/>
        </p:nvSpPr>
        <p:spPr bwMode="auto">
          <a:xfrm>
            <a:off x="609600" y="1143000"/>
            <a:ext cx="8534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7172" name="Rectangle 7"/>
          <p:cNvSpPr>
            <a:spLocks noChangeArrowheads="1"/>
          </p:cNvSpPr>
          <p:nvPr/>
        </p:nvSpPr>
        <p:spPr bwMode="auto">
          <a:xfrm>
            <a:off x="76200" y="1687513"/>
            <a:ext cx="8915400"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tabLst>
                <a:tab pos="182563" algn="l"/>
              </a:tabLst>
            </a:pPr>
            <a:r>
              <a:rPr lang="en-US" sz="2800" i="0">
                <a:solidFill>
                  <a:srgbClr val="00FFFF"/>
                </a:solidFill>
                <a:latin typeface="Imprint MT Shadow" pitchFamily="82" charset="0"/>
              </a:rPr>
              <a:t>11. To ensure safety do not give a medication that someone else prepared</a:t>
            </a:r>
          </a:p>
          <a:p>
            <a:pPr marL="342900" indent="-342900" algn="l">
              <a:tabLst>
                <a:tab pos="182563" algn="l"/>
              </a:tabLst>
            </a:pPr>
            <a:r>
              <a:rPr lang="en-US" sz="2800" i="0">
                <a:solidFill>
                  <a:srgbClr val="00FFFF"/>
                </a:solidFill>
                <a:latin typeface="Imprint MT Shadow" pitchFamily="82" charset="0"/>
              </a:rPr>
              <a:t>12. Know the policies of your office regarding the administration of medication.</a:t>
            </a:r>
          </a:p>
          <a:p>
            <a:pPr marL="342900" indent="-342900" algn="l">
              <a:tabLst>
                <a:tab pos="182563" algn="l"/>
              </a:tabLst>
            </a:pPr>
            <a:r>
              <a:rPr lang="en-US" sz="2800" i="0">
                <a:solidFill>
                  <a:srgbClr val="00FFFF"/>
                </a:solidFill>
                <a:latin typeface="Imprint MT Shadow" pitchFamily="82" charset="0"/>
              </a:rPr>
              <a:t>13. Give only the medication(s) that the physician has order in writing. Do not accept verbal order.</a:t>
            </a:r>
          </a:p>
          <a:p>
            <a:pPr marL="342900" indent="-342900" algn="l">
              <a:tabLst>
                <a:tab pos="182563" algn="l"/>
              </a:tabLst>
            </a:pPr>
            <a:r>
              <a:rPr lang="en-US" sz="2800" i="0">
                <a:solidFill>
                  <a:srgbClr val="00FFFF"/>
                </a:solidFill>
                <a:latin typeface="Imprint MT Shadow" pitchFamily="82" charset="0"/>
              </a:rPr>
              <a:t>14. Check with the physician if you have any doubt about a medication or an order.</a:t>
            </a:r>
          </a:p>
          <a:p>
            <a:pPr marL="342900" indent="-342900" algn="l">
              <a:tabLst>
                <a:tab pos="182563" algn="l"/>
              </a:tabLst>
            </a:pPr>
            <a:r>
              <a:rPr lang="en-US" sz="2800" i="0">
                <a:solidFill>
                  <a:srgbClr val="00FFFF"/>
                </a:solidFill>
                <a:latin typeface="Imprint MT Shadow" pitchFamily="82" charset="0"/>
              </a:rPr>
              <a:t>15. Avoid conversations or other distractions while drawing up and administering medication. It is important to remain attentive during this task.</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ChangeArrowheads="1"/>
          </p:cNvSpPr>
          <p:nvPr/>
        </p:nvSpPr>
        <p:spPr bwMode="auto">
          <a:xfrm>
            <a:off x="76200" y="266700"/>
            <a:ext cx="7162800" cy="633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nchor="ctr">
            <a:spAutoFit/>
          </a:bodyPr>
          <a:lstStyle/>
          <a:p>
            <a:pPr marL="342900" indent="-342900" algn="l">
              <a:buFontTx/>
              <a:buAutoNum type="arabicPeriod" startAt="7"/>
            </a:pPr>
            <a:r>
              <a:rPr lang="en-US" sz="3200" b="1" i="0">
                <a:solidFill>
                  <a:srgbClr val="00FFFF"/>
                </a:solidFill>
                <a:latin typeface="Arial" pitchFamily="34" charset="0"/>
              </a:rPr>
              <a:t>   Phenylacetic Acid Derivatives</a:t>
            </a:r>
          </a:p>
          <a:p>
            <a:pPr marL="342900" indent="-342900" algn="l">
              <a:buFontTx/>
              <a:buAutoNum type="arabicPeriod" startAt="7"/>
            </a:pPr>
            <a:endParaRPr lang="en-US" sz="3200" i="0">
              <a:solidFill>
                <a:srgbClr val="00FFFF"/>
              </a:solidFill>
              <a:latin typeface="Arial" pitchFamily="34" charset="0"/>
            </a:endParaRPr>
          </a:p>
          <a:p>
            <a:pPr marL="342900" indent="-342900" algn="l"/>
            <a:r>
              <a:rPr lang="en-US" sz="3200" i="0">
                <a:latin typeface="Arial" pitchFamily="34" charset="0"/>
              </a:rPr>
              <a:t>		</a:t>
            </a:r>
            <a:r>
              <a:rPr lang="en-US" sz="3200" i="0">
                <a:solidFill>
                  <a:schemeClr val="accent1"/>
                </a:solidFill>
                <a:latin typeface="Arial" pitchFamily="34" charset="0"/>
              </a:rPr>
              <a:t>Ethodolac (Lodine)		</a:t>
            </a:r>
          </a:p>
          <a:p>
            <a:pPr marL="342900" indent="-342900" algn="l"/>
            <a:r>
              <a:rPr lang="en-US" sz="3200" i="0">
                <a:solidFill>
                  <a:schemeClr val="accent1"/>
                </a:solidFill>
                <a:latin typeface="Arial" pitchFamily="34" charset="0"/>
              </a:rPr>
              <a:t>		Diclofenac Sodium (Voltaren)</a:t>
            </a:r>
          </a:p>
          <a:p>
            <a:pPr marL="342900" indent="-342900" algn="l"/>
            <a:endParaRPr lang="en-US" sz="3200" i="0">
              <a:solidFill>
                <a:schemeClr val="accent1"/>
              </a:solidFill>
              <a:latin typeface="Arial" pitchFamily="34" charset="0"/>
            </a:endParaRPr>
          </a:p>
          <a:p>
            <a:pPr marL="342900" indent="-342900" algn="l"/>
            <a:r>
              <a:rPr lang="en-US" sz="3200" i="0">
                <a:latin typeface="Arial" pitchFamily="34" charset="0"/>
              </a:rPr>
              <a:t>		</a:t>
            </a:r>
            <a:r>
              <a:rPr lang="en-US" sz="3200" i="0">
                <a:solidFill>
                  <a:srgbClr val="FF0066"/>
                </a:solidFill>
                <a:latin typeface="Arial" pitchFamily="34" charset="0"/>
              </a:rPr>
              <a:t>Ketorolac tromethamine (Toradol)</a:t>
            </a:r>
          </a:p>
          <a:p>
            <a:pPr marL="342900" indent="-342900" algn="l"/>
            <a:endParaRPr lang="en-US" sz="3200" i="0">
              <a:solidFill>
                <a:srgbClr val="FF0066"/>
              </a:solidFill>
              <a:latin typeface="Arial" pitchFamily="34" charset="0"/>
            </a:endParaRPr>
          </a:p>
          <a:p>
            <a:pPr marL="342900" indent="-342900" algn="l">
              <a:buFontTx/>
              <a:buAutoNum type="arabicPeriod" startAt="8"/>
            </a:pPr>
            <a:r>
              <a:rPr lang="en-US" sz="3200" b="1" i="0">
                <a:solidFill>
                  <a:srgbClr val="00FFFF"/>
                </a:solidFill>
                <a:latin typeface="Arial" pitchFamily="34" charset="0"/>
              </a:rPr>
              <a:t>   COX-2 INHIBIOTORS</a:t>
            </a:r>
          </a:p>
          <a:p>
            <a:pPr marL="342900" indent="-342900" algn="l">
              <a:buFontTx/>
              <a:buAutoNum type="arabicPeriod" startAt="8"/>
            </a:pPr>
            <a:endParaRPr lang="en-US" sz="3200" i="0">
              <a:solidFill>
                <a:srgbClr val="00FFFF"/>
              </a:solidFill>
              <a:latin typeface="Arial" pitchFamily="34" charset="0"/>
            </a:endParaRPr>
          </a:p>
          <a:p>
            <a:pPr marL="342900" indent="-342900" algn="l"/>
            <a:r>
              <a:rPr lang="en-US" sz="3200" i="0">
                <a:latin typeface="Arial" pitchFamily="34" charset="0"/>
              </a:rPr>
              <a:t>		</a:t>
            </a:r>
            <a:r>
              <a:rPr lang="en-US" sz="3200" i="0">
                <a:solidFill>
                  <a:schemeClr val="accent1"/>
                </a:solidFill>
                <a:latin typeface="Arial" pitchFamily="34" charset="0"/>
              </a:rPr>
              <a:t>Celecoxib (Celebrex)		</a:t>
            </a:r>
          </a:p>
          <a:p>
            <a:pPr marL="342900" indent="-342900" algn="l"/>
            <a:r>
              <a:rPr lang="en-US" sz="3200" i="0">
                <a:solidFill>
                  <a:schemeClr val="accent1"/>
                </a:solidFill>
                <a:latin typeface="Arial" pitchFamily="34" charset="0"/>
              </a:rPr>
              <a:t>		Meloxicaqm (Mobic)</a:t>
            </a:r>
          </a:p>
          <a:p>
            <a:pPr marL="342900" indent="-342900" algn="l"/>
            <a:endParaRPr lang="en-US" sz="3200" i="0">
              <a:solidFill>
                <a:schemeClr val="accent1"/>
              </a:solidFill>
              <a:latin typeface="Arial" pitchFamily="34" charset="0"/>
            </a:endParaRPr>
          </a:p>
          <a:p>
            <a:pPr marL="342900" indent="-342900" algn="l"/>
            <a:r>
              <a:rPr lang="en-US" sz="3200" i="0">
                <a:latin typeface="Arial" pitchFamily="34" charset="0"/>
              </a:rPr>
              <a:t>	</a:t>
            </a:r>
            <a:r>
              <a:rPr lang="en-US" sz="3200" i="0">
                <a:solidFill>
                  <a:srgbClr val="FF0066"/>
                </a:solidFill>
                <a:latin typeface="Arial" pitchFamily="34" charset="0"/>
              </a:rPr>
              <a:t>	Rofecoxib (Vioxx)</a:t>
            </a:r>
          </a:p>
        </p:txBody>
      </p:sp>
      <p:sp>
        <p:nvSpPr>
          <p:cNvPr id="47107" name="Rectangle 6"/>
          <p:cNvSpPr>
            <a:spLocks noChangeArrowheads="1"/>
          </p:cNvSpPr>
          <p:nvPr/>
        </p:nvSpPr>
        <p:spPr bwMode="auto">
          <a:xfrm>
            <a:off x="7448550" y="76200"/>
            <a:ext cx="1466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00FF00"/>
                </a:solidFill>
                <a:latin typeface="Arial" pitchFamily="34" charset="0"/>
              </a:rPr>
              <a:t>A.   NSAIDS</a:t>
            </a:r>
          </a:p>
        </p:txBody>
      </p:sp>
      <p:sp>
        <p:nvSpPr>
          <p:cNvPr id="47108" name="Line 7"/>
          <p:cNvSpPr>
            <a:spLocks noChangeShapeType="1"/>
          </p:cNvSpPr>
          <p:nvPr/>
        </p:nvSpPr>
        <p:spPr bwMode="auto">
          <a:xfrm>
            <a:off x="7924800" y="3810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ChangeArrowheads="1"/>
          </p:cNvSpPr>
          <p:nvPr/>
        </p:nvSpPr>
        <p:spPr bwMode="auto">
          <a:xfrm>
            <a:off x="457200" y="2125663"/>
            <a:ext cx="86106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1" algn="l">
              <a:tabLst>
                <a:tab pos="365125" algn="l"/>
              </a:tabLst>
            </a:pPr>
            <a:r>
              <a:rPr lang="en-US" sz="3500" b="1" i="0">
                <a:solidFill>
                  <a:srgbClr val="FF0066"/>
                </a:solidFill>
                <a:latin typeface="Arial" pitchFamily="34" charset="0"/>
              </a:rPr>
              <a:t>d. </a:t>
            </a:r>
            <a:r>
              <a:rPr lang="en-US" sz="3500" b="1" i="0">
                <a:latin typeface="Arial" pitchFamily="34" charset="0"/>
              </a:rPr>
              <a:t>Miscellaneous Analgesic Agents</a:t>
            </a:r>
          </a:p>
          <a:p>
            <a:pPr lvl="2" algn="l">
              <a:tabLst>
                <a:tab pos="365125" algn="l"/>
              </a:tabLst>
            </a:pPr>
            <a:r>
              <a:rPr lang="en-US" sz="3500" b="1" i="0">
                <a:latin typeface="Arial" pitchFamily="34" charset="0"/>
              </a:rPr>
              <a:t>		</a:t>
            </a:r>
          </a:p>
          <a:p>
            <a:pPr lvl="2" algn="l">
              <a:tabLst>
                <a:tab pos="365125" algn="l"/>
              </a:tabLst>
            </a:pPr>
            <a:r>
              <a:rPr lang="en-US" sz="3500" b="1" i="0">
                <a:latin typeface="Arial" pitchFamily="34" charset="0"/>
              </a:rPr>
              <a:t>Acetaminophen (Tylenol)</a:t>
            </a:r>
            <a:endParaRPr lang="en-US" sz="3500" b="1" i="0">
              <a:solidFill>
                <a:srgbClr val="FF0066"/>
              </a:solidFill>
              <a:latin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277813"/>
            <a:ext cx="8229600" cy="636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4000" smtClean="0">
                <a:effectLst/>
              </a:rPr>
              <a:t>ANXIOLYTICS</a:t>
            </a:r>
          </a:p>
        </p:txBody>
      </p:sp>
      <p:sp>
        <p:nvSpPr>
          <p:cNvPr id="126979" name="Rectangle 3"/>
          <p:cNvSpPr>
            <a:spLocks noGrp="1" noChangeArrowheads="1"/>
          </p:cNvSpPr>
          <p:nvPr>
            <p:ph type="body" idx="1"/>
          </p:nvPr>
        </p:nvSpPr>
        <p:spPr>
          <a:xfrm>
            <a:off x="228600" y="1066800"/>
            <a:ext cx="8763000" cy="556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en-US" smtClean="0">
                <a:effectLst/>
              </a:rPr>
              <a:t>		- void abrupt discontinuation after 			prolonged use.</a:t>
            </a:r>
          </a:p>
          <a:p>
            <a:pPr>
              <a:buFont typeface="Wingdings" pitchFamily="2" charset="2"/>
              <a:buNone/>
            </a:pPr>
            <a:r>
              <a:rPr lang="en-US" smtClean="0">
                <a:effectLst/>
              </a:rPr>
              <a:t>	</a:t>
            </a:r>
          </a:p>
          <a:p>
            <a:pPr>
              <a:buFont typeface="Wingdings" pitchFamily="2" charset="2"/>
              <a:buNone/>
            </a:pPr>
            <a:r>
              <a:rPr lang="en-US" smtClean="0">
                <a:effectLst/>
              </a:rPr>
              <a:t>		- ot give if increased BP, renal/hepatic 	dysfunction or history of drug abuse.</a:t>
            </a:r>
          </a:p>
          <a:p>
            <a:pPr>
              <a:buFont typeface="Wingdings" pitchFamily="2" charset="2"/>
              <a:buNone/>
            </a:pPr>
            <a:endParaRPr lang="en-US" smtClean="0">
              <a:effectLst/>
            </a:endParaRPr>
          </a:p>
          <a:p>
            <a:pPr>
              <a:buFont typeface="Wingdings" pitchFamily="2" charset="2"/>
              <a:buNone/>
            </a:pPr>
            <a:r>
              <a:rPr lang="en-US" smtClean="0">
                <a:effectLst/>
              </a:rPr>
              <a:t>		- anax, Ativan, Serax – a few examples</a:t>
            </a:r>
          </a:p>
          <a:p>
            <a:pPr>
              <a:buFont typeface="Wingdings" pitchFamily="2" charset="2"/>
              <a:buNone/>
            </a:pPr>
            <a:endParaRPr lang="en-US" smtClean="0">
              <a:effectLst/>
            </a:endParaRPr>
          </a:p>
          <a:p>
            <a:pPr>
              <a:buFont typeface="Wingdings" pitchFamily="2" charset="2"/>
              <a:buNone/>
            </a:pPr>
            <a:r>
              <a:rPr lang="en-US" smtClean="0">
                <a:effectLst/>
              </a:rPr>
              <a:t>		- ncrease in 3 D’s- drowsiness, dizziness, 	decreased BP</a:t>
            </a:r>
          </a:p>
        </p:txBody>
      </p:sp>
      <p:sp>
        <p:nvSpPr>
          <p:cNvPr id="126980" name="WordArt 4"/>
          <p:cNvSpPr>
            <a:spLocks noChangeArrowheads="1" noChangeShapeType="1" noTextEdit="1"/>
          </p:cNvSpPr>
          <p:nvPr/>
        </p:nvSpPr>
        <p:spPr bwMode="auto">
          <a:xfrm>
            <a:off x="381000" y="1143000"/>
            <a:ext cx="457200" cy="6858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A</a:t>
            </a:r>
          </a:p>
        </p:txBody>
      </p:sp>
      <p:sp>
        <p:nvSpPr>
          <p:cNvPr id="126981" name="WordArt 5"/>
          <p:cNvSpPr>
            <a:spLocks noChangeArrowheads="1" noChangeShapeType="1" noTextEdit="1"/>
          </p:cNvSpPr>
          <p:nvPr/>
        </p:nvSpPr>
        <p:spPr bwMode="auto">
          <a:xfrm>
            <a:off x="381000" y="2743200"/>
            <a:ext cx="457200"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N</a:t>
            </a:r>
          </a:p>
        </p:txBody>
      </p:sp>
      <p:sp>
        <p:nvSpPr>
          <p:cNvPr id="126982" name="WordArt 6"/>
          <p:cNvSpPr>
            <a:spLocks noChangeArrowheads="1" noChangeShapeType="1" noTextEdit="1"/>
          </p:cNvSpPr>
          <p:nvPr/>
        </p:nvSpPr>
        <p:spPr bwMode="auto">
          <a:xfrm>
            <a:off x="381000" y="4343400"/>
            <a:ext cx="457200"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X</a:t>
            </a:r>
          </a:p>
        </p:txBody>
      </p:sp>
      <p:sp>
        <p:nvSpPr>
          <p:cNvPr id="126988" name="WordArt 12"/>
          <p:cNvSpPr>
            <a:spLocks noChangeArrowheads="1" noChangeShapeType="1" noTextEdit="1"/>
          </p:cNvSpPr>
          <p:nvPr/>
        </p:nvSpPr>
        <p:spPr bwMode="auto">
          <a:xfrm>
            <a:off x="533400" y="5715000"/>
            <a:ext cx="142875"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I</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304800" y="990600"/>
            <a:ext cx="8610600" cy="495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en-US" smtClean="0">
                <a:effectLst/>
              </a:rPr>
              <a:t>		- nhances action of GABA (inhibitory 	transmitter)</a:t>
            </a:r>
          </a:p>
          <a:p>
            <a:pPr>
              <a:buFont typeface="Wingdings" pitchFamily="2" charset="2"/>
              <a:buNone/>
            </a:pPr>
            <a:endParaRPr lang="en-US" smtClean="0">
              <a:effectLst/>
            </a:endParaRPr>
          </a:p>
          <a:p>
            <a:pPr>
              <a:buFont typeface="Wingdings" pitchFamily="2" charset="2"/>
              <a:buNone/>
            </a:pPr>
            <a:r>
              <a:rPr lang="en-US" smtClean="0">
                <a:effectLst/>
              </a:rPr>
              <a:t>		- each to rise slowly from supine</a:t>
            </a:r>
          </a:p>
          <a:p>
            <a:pPr>
              <a:buFont typeface="Wingdings" pitchFamily="2" charset="2"/>
              <a:buNone/>
            </a:pPr>
            <a:endParaRPr lang="en-US" smtClean="0">
              <a:effectLst/>
            </a:endParaRPr>
          </a:p>
          <a:p>
            <a:pPr>
              <a:buFont typeface="Wingdings" pitchFamily="2" charset="2"/>
              <a:buNone/>
            </a:pPr>
            <a:r>
              <a:rPr lang="en-US" smtClean="0">
                <a:effectLst/>
              </a:rPr>
              <a:t>		- es, alcohol should be avoided</a:t>
            </a:r>
          </a:p>
        </p:txBody>
      </p:sp>
      <p:sp>
        <p:nvSpPr>
          <p:cNvPr id="128005" name="WordArt 5"/>
          <p:cNvSpPr>
            <a:spLocks noChangeArrowheads="1" noChangeShapeType="1" noTextEdit="1"/>
          </p:cNvSpPr>
          <p:nvPr/>
        </p:nvSpPr>
        <p:spPr bwMode="auto">
          <a:xfrm>
            <a:off x="381000" y="2667000"/>
            <a:ext cx="457200"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T</a:t>
            </a:r>
          </a:p>
        </p:txBody>
      </p:sp>
      <p:sp>
        <p:nvSpPr>
          <p:cNvPr id="128007" name="WordArt 7"/>
          <p:cNvSpPr>
            <a:spLocks noChangeArrowheads="1" noChangeShapeType="1" noTextEdit="1"/>
          </p:cNvSpPr>
          <p:nvPr/>
        </p:nvSpPr>
        <p:spPr bwMode="auto">
          <a:xfrm>
            <a:off x="381000" y="3886200"/>
            <a:ext cx="457200"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Y</a:t>
            </a:r>
          </a:p>
        </p:txBody>
      </p:sp>
      <p:sp>
        <p:nvSpPr>
          <p:cNvPr id="128008" name="WordArt 8"/>
          <p:cNvSpPr>
            <a:spLocks noChangeArrowheads="1" noChangeShapeType="1" noTextEdit="1"/>
          </p:cNvSpPr>
          <p:nvPr/>
        </p:nvSpPr>
        <p:spPr bwMode="auto">
          <a:xfrm>
            <a:off x="457200" y="1066800"/>
            <a:ext cx="457200"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ChangeArrowheads="1"/>
          </p:cNvSpPr>
          <p:nvPr/>
        </p:nvSpPr>
        <p:spPr bwMode="auto">
          <a:xfrm>
            <a:off x="-188913" y="112713"/>
            <a:ext cx="9523413" cy="664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4000" b="1" i="0">
                <a:solidFill>
                  <a:srgbClr val="FF0000"/>
                </a:solidFill>
                <a:latin typeface="Castellar" pitchFamily="18" charset="0"/>
              </a:rPr>
              <a:t>ANXIOLYTICS/ANTI-ANXIETY</a:t>
            </a:r>
            <a:endParaRPr lang="en-US" sz="4000" i="0">
              <a:solidFill>
                <a:srgbClr val="FF0000"/>
              </a:solidFill>
              <a:latin typeface="Castellar" pitchFamily="18" charset="0"/>
            </a:endParaRPr>
          </a:p>
          <a:p>
            <a:r>
              <a:rPr lang="en-US" sz="3000" b="1" i="0">
                <a:solidFill>
                  <a:schemeClr val="accent1"/>
                </a:solidFill>
                <a:latin typeface="Times New Roman" pitchFamily="18" charset="0"/>
              </a:rPr>
              <a:t>Another word: Sedatives/Hypnotics/Minor Tranquilizer</a:t>
            </a:r>
            <a:endParaRPr lang="en-US" sz="3000" i="0">
              <a:solidFill>
                <a:schemeClr val="accent1"/>
              </a:solidFill>
              <a:latin typeface="Times New Roman" pitchFamily="18" charset="0"/>
            </a:endParaRPr>
          </a:p>
          <a:p>
            <a:r>
              <a:rPr lang="en-US" sz="3000" b="1" i="0">
                <a:latin typeface="Times New Roman" pitchFamily="18" charset="0"/>
              </a:rPr>
              <a:t>      </a:t>
            </a:r>
            <a:r>
              <a:rPr lang="en-US" sz="3000" b="1" i="0">
                <a:solidFill>
                  <a:schemeClr val="folHlink"/>
                </a:solidFill>
                <a:latin typeface="Times New Roman" pitchFamily="18" charset="0"/>
              </a:rPr>
              <a:t>For:</a:t>
            </a:r>
            <a:r>
              <a:rPr lang="en-US" sz="3000" b="1" i="0">
                <a:latin typeface="Times New Roman" pitchFamily="18" charset="0"/>
              </a:rPr>
              <a:t> </a:t>
            </a:r>
            <a:r>
              <a:rPr lang="en-US" sz="3000" i="0">
                <a:latin typeface="Times New Roman" pitchFamily="18" charset="0"/>
              </a:rPr>
              <a:t>Delirium, anti-anxiety, insomnia</a:t>
            </a:r>
          </a:p>
          <a:p>
            <a:r>
              <a:rPr lang="en-US" sz="3000" i="0">
                <a:latin typeface="Times New Roman" pitchFamily="18" charset="0"/>
              </a:rPr>
              <a:t>      </a:t>
            </a:r>
            <a:r>
              <a:rPr lang="en-US" sz="3000" b="1" i="0">
                <a:latin typeface="Times New Roman" pitchFamily="18" charset="0"/>
              </a:rPr>
              <a:t>ACTION:</a:t>
            </a:r>
            <a:r>
              <a:rPr lang="en-US" sz="3000" i="0">
                <a:latin typeface="Times New Roman" pitchFamily="18" charset="0"/>
              </a:rPr>
              <a:t> </a:t>
            </a:r>
            <a:r>
              <a:rPr lang="en-US" sz="3000" i="0">
                <a:solidFill>
                  <a:srgbClr val="00FF00"/>
                </a:solidFill>
                <a:latin typeface="Times New Roman" pitchFamily="18" charset="0"/>
              </a:rPr>
              <a:t>Increases GABA (gamma amino butyric acid)</a:t>
            </a:r>
          </a:p>
          <a:p>
            <a:endParaRPr lang="en-US" sz="2000" i="0">
              <a:latin typeface="Times New Roman" pitchFamily="18" charset="0"/>
            </a:endParaRPr>
          </a:p>
          <a:p>
            <a:r>
              <a:rPr lang="en-US" sz="3000" b="1" i="0">
                <a:solidFill>
                  <a:srgbClr val="FF0066"/>
                </a:solidFill>
                <a:latin typeface="Times New Roman" pitchFamily="18" charset="0"/>
              </a:rPr>
              <a:t>USES:</a:t>
            </a:r>
            <a:r>
              <a:rPr lang="en-US" sz="3000" i="0">
                <a:solidFill>
                  <a:srgbClr val="FF0066"/>
                </a:solidFill>
                <a:latin typeface="Times New Roman" pitchFamily="18" charset="0"/>
              </a:rPr>
              <a:t> </a:t>
            </a:r>
          </a:p>
          <a:p>
            <a:r>
              <a:rPr lang="en-US" sz="3000" b="1" i="0" u="sng">
                <a:solidFill>
                  <a:srgbClr val="FF0066"/>
                </a:solidFill>
                <a:latin typeface="Times New Roman" pitchFamily="18" charset="0"/>
              </a:rPr>
              <a:t>Major Use</a:t>
            </a:r>
            <a:endParaRPr lang="en-US" sz="3000" i="0" u="sng">
              <a:solidFill>
                <a:srgbClr val="FF0066"/>
              </a:solidFill>
              <a:latin typeface="Times New Roman" pitchFamily="18" charset="0"/>
            </a:endParaRPr>
          </a:p>
          <a:p>
            <a:endParaRPr lang="en-US" sz="2000" i="0" u="sng">
              <a:solidFill>
                <a:schemeClr val="bg2"/>
              </a:solidFill>
              <a:latin typeface="Times New Roman" pitchFamily="18" charset="0"/>
            </a:endParaRPr>
          </a:p>
          <a:p>
            <a:r>
              <a:rPr lang="en-US" sz="3000">
                <a:solidFill>
                  <a:srgbClr val="00FFFF"/>
                </a:solidFill>
                <a:latin typeface="Times New Roman" pitchFamily="18" charset="0"/>
              </a:rPr>
              <a:t>to reduce anxiety; also induce sedation, relax muscles, </a:t>
            </a:r>
          </a:p>
          <a:p>
            <a:r>
              <a:rPr lang="en-US" sz="3000">
                <a:solidFill>
                  <a:srgbClr val="00FFFF"/>
                </a:solidFill>
                <a:latin typeface="Times New Roman" pitchFamily="18" charset="0"/>
              </a:rPr>
              <a:t>inhibit convulsion; Used in neuroses, psychosomatic </a:t>
            </a:r>
          </a:p>
          <a:p>
            <a:r>
              <a:rPr lang="en-US" sz="3000">
                <a:solidFill>
                  <a:srgbClr val="00FFFF"/>
                </a:solidFill>
                <a:latin typeface="Times New Roman" pitchFamily="18" charset="0"/>
              </a:rPr>
              <a:t>disorders, functional psychiatric disorders. </a:t>
            </a:r>
          </a:p>
          <a:p>
            <a:r>
              <a:rPr lang="en-US" sz="3000">
                <a:solidFill>
                  <a:srgbClr val="00FFFF"/>
                </a:solidFill>
                <a:latin typeface="Times New Roman" pitchFamily="18" charset="0"/>
              </a:rPr>
              <a:t>DO NOT modify psychotic behavior.</a:t>
            </a:r>
          </a:p>
          <a:p>
            <a:r>
              <a:rPr lang="en-US" sz="3000" i="0">
                <a:solidFill>
                  <a:srgbClr val="FF0000"/>
                </a:solidFill>
                <a:latin typeface="Times New Roman" pitchFamily="18" charset="0"/>
              </a:rPr>
              <a:t>Most commonly prescribed drugs in medicine</a:t>
            </a:r>
          </a:p>
          <a:p>
            <a:endParaRPr lang="en-US" sz="2000" b="1" i="0">
              <a:solidFill>
                <a:srgbClr val="FF0000"/>
              </a:solidFill>
              <a:latin typeface="Times New Roman" pitchFamily="18" charset="0"/>
            </a:endParaRPr>
          </a:p>
          <a:p>
            <a:r>
              <a:rPr lang="en-US" sz="3000" b="1" i="0">
                <a:solidFill>
                  <a:srgbClr val="FF0000"/>
                </a:solidFill>
                <a:latin typeface="Times New Roman" pitchFamily="18" charset="0"/>
              </a:rPr>
              <a:t>Greatest harm: When combined with ALCOHOL</a:t>
            </a:r>
            <a:r>
              <a:rPr lang="en-US" i="0">
                <a:latin typeface="Arial" pitchFamily="34" charset="0"/>
              </a:rPr>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ChangeArrowheads="1"/>
          </p:cNvSpPr>
          <p:nvPr/>
        </p:nvSpPr>
        <p:spPr bwMode="auto">
          <a:xfrm>
            <a:off x="228600" y="1281113"/>
            <a:ext cx="8915400" cy="423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200" b="1" i="0">
                <a:solidFill>
                  <a:srgbClr val="FF9900"/>
                </a:solidFill>
                <a:latin typeface="Arial" pitchFamily="34" charset="0"/>
              </a:rPr>
              <a:t>I. BENZODIAZEPINE</a:t>
            </a:r>
            <a:r>
              <a:rPr lang="en-US" sz="3000" b="1" i="0">
                <a:latin typeface="Arial" pitchFamily="34" charset="0"/>
              </a:rPr>
              <a:t>	</a:t>
            </a:r>
          </a:p>
          <a:p>
            <a:pPr algn="l"/>
            <a:r>
              <a:rPr lang="en-US" sz="3000" i="0">
                <a:latin typeface="Arial" pitchFamily="34" charset="0"/>
              </a:rPr>
              <a:t>	</a:t>
            </a:r>
            <a:r>
              <a:rPr lang="en-US" sz="3000" i="0">
                <a:solidFill>
                  <a:schemeClr val="accent1"/>
                </a:solidFill>
                <a:latin typeface="Arial" pitchFamily="34" charset="0"/>
              </a:rPr>
              <a:t>Code</a:t>
            </a:r>
            <a:r>
              <a:rPr lang="en-US" sz="3000" b="1" i="0">
                <a:solidFill>
                  <a:schemeClr val="accent1"/>
                </a:solidFill>
                <a:latin typeface="Arial" pitchFamily="34" charset="0"/>
              </a:rPr>
              <a:t>: ZEPAM / ZOLAM</a:t>
            </a:r>
          </a:p>
          <a:p>
            <a:pPr algn="l"/>
            <a:endParaRPr lang="en-US" sz="3000" i="0">
              <a:solidFill>
                <a:schemeClr val="accent1"/>
              </a:solidFill>
              <a:latin typeface="Arial" pitchFamily="34" charset="0"/>
            </a:endParaRPr>
          </a:p>
          <a:p>
            <a:pPr algn="l"/>
            <a:r>
              <a:rPr lang="en-US" sz="3000" b="1" i="0">
                <a:solidFill>
                  <a:schemeClr val="accent1"/>
                </a:solidFill>
                <a:latin typeface="Arial" pitchFamily="34" charset="0"/>
              </a:rPr>
              <a:t>   Action</a:t>
            </a:r>
            <a:r>
              <a:rPr lang="en-US" sz="3000" i="0">
                <a:solidFill>
                  <a:schemeClr val="accent1"/>
                </a:solidFill>
                <a:latin typeface="Arial" pitchFamily="34" charset="0"/>
              </a:rPr>
              <a:t>: </a:t>
            </a:r>
          </a:p>
          <a:p>
            <a:pPr algn="l"/>
            <a:r>
              <a:rPr lang="en-US" sz="3000" b="1" i="0">
                <a:solidFill>
                  <a:schemeClr val="accent1"/>
                </a:solidFill>
                <a:latin typeface="Arial" pitchFamily="34" charset="0"/>
              </a:rPr>
              <a:t>Anticonvulsant, muscle relaxant &amp; anxiolytic</a:t>
            </a:r>
          </a:p>
          <a:p>
            <a:pPr algn="l"/>
            <a:endParaRPr lang="en-US" sz="3000" i="0">
              <a:solidFill>
                <a:schemeClr val="accent1"/>
              </a:solidFill>
              <a:latin typeface="Arial" pitchFamily="34" charset="0"/>
            </a:endParaRPr>
          </a:p>
          <a:p>
            <a:pPr algn="l"/>
            <a:r>
              <a:rPr lang="en-US" sz="3000" i="0">
                <a:solidFill>
                  <a:schemeClr val="accent1"/>
                </a:solidFill>
                <a:latin typeface="Arial" pitchFamily="34" charset="0"/>
              </a:rPr>
              <a:t>Dia</a:t>
            </a:r>
            <a:r>
              <a:rPr lang="en-US" sz="3000" i="0">
                <a:solidFill>
                  <a:srgbClr val="FF0000"/>
                </a:solidFill>
                <a:latin typeface="Arial" pitchFamily="34" charset="0"/>
              </a:rPr>
              <a:t>zepam</a:t>
            </a:r>
            <a:r>
              <a:rPr lang="en-US" sz="3000" i="0">
                <a:solidFill>
                  <a:schemeClr val="accent1"/>
                </a:solidFill>
                <a:latin typeface="Arial" pitchFamily="34" charset="0"/>
              </a:rPr>
              <a:t> (Valium)* </a:t>
            </a:r>
            <a:r>
              <a:rPr lang="en-US" sz="3000" b="1" i="0">
                <a:solidFill>
                  <a:schemeClr val="accent1"/>
                </a:solidFill>
                <a:latin typeface="Arial" pitchFamily="34" charset="0"/>
              </a:rPr>
              <a:t>best for: Status epilepticus , 	the best for delirium tremens (alcohol &amp; 	cocaine withdrawal</a:t>
            </a:r>
          </a:p>
        </p:txBody>
      </p:sp>
      <p:sp>
        <p:nvSpPr>
          <p:cNvPr id="50179" name="Rectangle 5"/>
          <p:cNvSpPr>
            <a:spLocks noChangeArrowheads="1"/>
          </p:cNvSpPr>
          <p:nvPr/>
        </p:nvSpPr>
        <p:spPr bwMode="auto">
          <a:xfrm>
            <a:off x="5759450" y="0"/>
            <a:ext cx="338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0000"/>
                </a:solidFill>
                <a:latin typeface="Arial" pitchFamily="34" charset="0"/>
              </a:rPr>
              <a:t>ANXIOLYTICS/ANTI-ANXIETY</a:t>
            </a:r>
          </a:p>
        </p:txBody>
      </p:sp>
      <p:sp>
        <p:nvSpPr>
          <p:cNvPr id="50180" name="Line 6"/>
          <p:cNvSpPr>
            <a:spLocks noChangeShapeType="1"/>
          </p:cNvSpPr>
          <p:nvPr/>
        </p:nvSpPr>
        <p:spPr bwMode="auto">
          <a:xfrm>
            <a:off x="6248400" y="381000"/>
            <a:ext cx="312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ChangeArrowheads="1"/>
          </p:cNvSpPr>
          <p:nvPr/>
        </p:nvSpPr>
        <p:spPr bwMode="auto">
          <a:xfrm>
            <a:off x="466725" y="1677988"/>
            <a:ext cx="6394450"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r>
              <a:rPr lang="en-US" sz="3200">
                <a:solidFill>
                  <a:srgbClr val="00FF00"/>
                </a:solidFill>
                <a:latin typeface="Times New Roman" pitchFamily="18" charset="0"/>
              </a:rPr>
              <a:t>Estazolam (Prosom)		</a:t>
            </a:r>
          </a:p>
          <a:p>
            <a:pPr algn="l"/>
            <a:r>
              <a:rPr lang="en-US" sz="3200">
                <a:solidFill>
                  <a:srgbClr val="00FF00"/>
                </a:solidFill>
                <a:latin typeface="Times New Roman" pitchFamily="18" charset="0"/>
              </a:rPr>
              <a:t>Alprazolam (Xanax) </a:t>
            </a:r>
          </a:p>
          <a:p>
            <a:pPr algn="l"/>
            <a:r>
              <a:rPr lang="en-US" sz="3200">
                <a:solidFill>
                  <a:srgbClr val="00FF00"/>
                </a:solidFill>
                <a:latin typeface="Times New Roman" pitchFamily="18" charset="0"/>
              </a:rPr>
              <a:t>Chlorazepate (Tranxene)</a:t>
            </a:r>
          </a:p>
          <a:p>
            <a:pPr algn="l"/>
            <a:r>
              <a:rPr lang="en-US" sz="3200" b="1">
                <a:solidFill>
                  <a:srgbClr val="00FF00"/>
                </a:solidFill>
                <a:latin typeface="Times New Roman" pitchFamily="18" charset="0"/>
              </a:rPr>
              <a:t>O</a:t>
            </a:r>
            <a:r>
              <a:rPr lang="en-US" sz="3200">
                <a:solidFill>
                  <a:srgbClr val="00FF00"/>
                </a:solidFill>
                <a:latin typeface="Times New Roman" pitchFamily="18" charset="0"/>
              </a:rPr>
              <a:t>xazepam</a:t>
            </a:r>
            <a:r>
              <a:rPr lang="en-US" sz="3200" b="1">
                <a:solidFill>
                  <a:srgbClr val="00FF00"/>
                </a:solidFill>
                <a:latin typeface="Times New Roman" pitchFamily="18" charset="0"/>
              </a:rPr>
              <a:t> </a:t>
            </a:r>
            <a:r>
              <a:rPr lang="en-US" sz="3200">
                <a:solidFill>
                  <a:srgbClr val="00FF00"/>
                </a:solidFill>
                <a:latin typeface="Times New Roman" pitchFamily="18" charset="0"/>
              </a:rPr>
              <a:t>(Serax)*</a:t>
            </a:r>
          </a:p>
          <a:p>
            <a:pPr algn="l"/>
            <a:r>
              <a:rPr lang="en-US" sz="3200">
                <a:solidFill>
                  <a:srgbClr val="00FF00"/>
                </a:solidFill>
                <a:latin typeface="Times New Roman" pitchFamily="18" charset="0"/>
              </a:rPr>
              <a:t>	</a:t>
            </a:r>
            <a:r>
              <a:rPr lang="en-US" sz="3200" b="1">
                <a:solidFill>
                  <a:srgbClr val="FF0000"/>
                </a:solidFill>
                <a:latin typeface="Times New Roman" pitchFamily="18" charset="0"/>
              </a:rPr>
              <a:t>The best in sundown syndrome </a:t>
            </a:r>
          </a:p>
          <a:p>
            <a:pPr algn="l"/>
            <a:r>
              <a:rPr lang="en-US" sz="3200" b="1">
                <a:solidFill>
                  <a:srgbClr val="FF0000"/>
                </a:solidFill>
                <a:latin typeface="Times New Roman" pitchFamily="18" charset="0"/>
              </a:rPr>
              <a:t>		(seen in Alzheimers)</a:t>
            </a:r>
          </a:p>
          <a:p>
            <a:pPr algn="l"/>
            <a:r>
              <a:rPr lang="en-US" sz="3200" b="1">
                <a:solidFill>
                  <a:srgbClr val="FF0000"/>
                </a:solidFill>
                <a:latin typeface="Times New Roman" pitchFamily="18" charset="0"/>
              </a:rPr>
              <a:t>	Advantage: Not hepatotoxic</a:t>
            </a:r>
            <a:r>
              <a:rPr lang="en-US" sz="3200" i="0">
                <a:solidFill>
                  <a:srgbClr val="FF0000"/>
                </a:solidFill>
                <a:latin typeface="Arial" pitchFamily="34" charset="0"/>
              </a:rPr>
              <a:t> </a:t>
            </a:r>
          </a:p>
        </p:txBody>
      </p:sp>
      <p:sp>
        <p:nvSpPr>
          <p:cNvPr id="51203" name="Rectangle 5"/>
          <p:cNvSpPr>
            <a:spLocks noChangeArrowheads="1"/>
          </p:cNvSpPr>
          <p:nvPr/>
        </p:nvSpPr>
        <p:spPr bwMode="auto">
          <a:xfrm>
            <a:off x="5759450" y="0"/>
            <a:ext cx="338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0000"/>
                </a:solidFill>
                <a:latin typeface="Arial" pitchFamily="34" charset="0"/>
              </a:rPr>
              <a:t>ANXIOLYTICS/ANTI-ANXIETY</a:t>
            </a:r>
          </a:p>
        </p:txBody>
      </p:sp>
      <p:sp>
        <p:nvSpPr>
          <p:cNvPr id="51204" name="Line 6"/>
          <p:cNvSpPr>
            <a:spLocks noChangeShapeType="1"/>
          </p:cNvSpPr>
          <p:nvPr/>
        </p:nvSpPr>
        <p:spPr bwMode="auto">
          <a:xfrm>
            <a:off x="6248400" y="685800"/>
            <a:ext cx="312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51205" name="Rectangle 7"/>
          <p:cNvSpPr>
            <a:spLocks noChangeArrowheads="1"/>
          </p:cNvSpPr>
          <p:nvPr/>
        </p:nvSpPr>
        <p:spPr bwMode="auto">
          <a:xfrm>
            <a:off x="6673850" y="304800"/>
            <a:ext cx="2393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9900"/>
                </a:solidFill>
                <a:latin typeface="Arial" pitchFamily="34" charset="0"/>
              </a:rPr>
              <a:t>I. BENZODIAZEPINE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ChangeArrowheads="1"/>
          </p:cNvSpPr>
          <p:nvPr/>
        </p:nvSpPr>
        <p:spPr bwMode="auto">
          <a:xfrm>
            <a:off x="76200" y="985838"/>
            <a:ext cx="13898563" cy="551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200" i="0">
                <a:solidFill>
                  <a:schemeClr val="accent1"/>
                </a:solidFill>
                <a:latin typeface="Times New Roman" pitchFamily="18" charset="0"/>
              </a:rPr>
              <a:t>Lorazepam (Ativan)* 2nd drug for sundown syndrome</a:t>
            </a:r>
          </a:p>
          <a:p>
            <a:pPr algn="l"/>
            <a:endParaRPr lang="en-US" sz="2000" i="0">
              <a:solidFill>
                <a:schemeClr val="accent1"/>
              </a:solidFill>
              <a:latin typeface="Times New Roman" pitchFamily="18" charset="0"/>
            </a:endParaRPr>
          </a:p>
          <a:p>
            <a:pPr algn="l"/>
            <a:r>
              <a:rPr lang="en-US" sz="3200" i="0">
                <a:solidFill>
                  <a:schemeClr val="accent1"/>
                </a:solidFill>
                <a:latin typeface="Times New Roman" pitchFamily="18" charset="0"/>
              </a:rPr>
              <a:t>Triazolam (Halcion)* Anti-insomnia</a:t>
            </a:r>
          </a:p>
          <a:p>
            <a:pPr algn="l"/>
            <a:endParaRPr lang="en-US" sz="2000" i="0">
              <a:solidFill>
                <a:schemeClr val="accent1"/>
              </a:solidFill>
              <a:latin typeface="Times New Roman" pitchFamily="18" charset="0"/>
            </a:endParaRPr>
          </a:p>
          <a:p>
            <a:pPr algn="l"/>
            <a:r>
              <a:rPr lang="en-US" sz="3200" i="0">
                <a:solidFill>
                  <a:schemeClr val="accent1"/>
                </a:solidFill>
                <a:latin typeface="Times New Roman" pitchFamily="18" charset="0"/>
              </a:rPr>
              <a:t>Temazepam (Restoril)* Anti-insomnia</a:t>
            </a:r>
          </a:p>
          <a:p>
            <a:pPr algn="l"/>
            <a:endParaRPr lang="en-US" sz="2000" i="0">
              <a:latin typeface="Times New Roman" pitchFamily="18" charset="0"/>
            </a:endParaRPr>
          </a:p>
          <a:p>
            <a:pPr algn="l"/>
            <a:r>
              <a:rPr lang="en-US" sz="3200" i="0">
                <a:solidFill>
                  <a:srgbClr val="FF0000"/>
                </a:solidFill>
                <a:latin typeface="Times New Roman" pitchFamily="18" charset="0"/>
              </a:rPr>
              <a:t>Flurazepam (Dalmane)* </a:t>
            </a:r>
          </a:p>
          <a:p>
            <a:pPr algn="l"/>
            <a:r>
              <a:rPr lang="en-US" sz="3200" i="0">
                <a:solidFill>
                  <a:srgbClr val="FF0000"/>
                </a:solidFill>
                <a:latin typeface="Times New Roman" pitchFamily="18" charset="0"/>
              </a:rPr>
              <a:t>	Anti-insomnia; do not stop abruptly </a:t>
            </a:r>
            <a:r>
              <a:rPr lang="en-US" sz="3200" i="0">
                <a:solidFill>
                  <a:srgbClr val="FF0000"/>
                </a:solidFill>
                <a:latin typeface="Times New Roman" pitchFamily="18" charset="0"/>
                <a:sym typeface="Wingdings" pitchFamily="2" charset="2"/>
              </a:rPr>
              <a:t></a:t>
            </a:r>
            <a:r>
              <a:rPr lang="en-US" sz="3200" i="0">
                <a:solidFill>
                  <a:srgbClr val="FF0000"/>
                </a:solidFill>
                <a:latin typeface="Times New Roman" pitchFamily="18" charset="0"/>
              </a:rPr>
              <a:t> </a:t>
            </a:r>
          </a:p>
          <a:p>
            <a:pPr algn="l"/>
            <a:r>
              <a:rPr lang="en-US" sz="3200" i="0">
                <a:solidFill>
                  <a:srgbClr val="FF0000"/>
                </a:solidFill>
                <a:latin typeface="Times New Roman" pitchFamily="18" charset="0"/>
              </a:rPr>
              <a:t>	because </a:t>
            </a:r>
            <a:r>
              <a:rPr lang="en-US" sz="3200" i="0">
                <a:solidFill>
                  <a:srgbClr val="FF0000"/>
                </a:solidFill>
                <a:latin typeface="Times New Roman" pitchFamily="18" charset="0"/>
                <a:sym typeface="Wingdings" pitchFamily="2" charset="2"/>
              </a:rPr>
              <a:t>of rebound grand mal seizure</a:t>
            </a:r>
          </a:p>
          <a:p>
            <a:pPr algn="l"/>
            <a:endParaRPr lang="en-US" sz="2000" i="0">
              <a:latin typeface="Times New Roman" pitchFamily="18" charset="0"/>
              <a:sym typeface="Wingdings" pitchFamily="2" charset="2"/>
            </a:endParaRPr>
          </a:p>
          <a:p>
            <a:pPr algn="l"/>
            <a:r>
              <a:rPr lang="en-US" sz="3200" i="0">
                <a:solidFill>
                  <a:schemeClr val="accent1"/>
                </a:solidFill>
                <a:latin typeface="Times New Roman" pitchFamily="18" charset="0"/>
                <a:sym typeface="Wingdings" pitchFamily="2" charset="2"/>
              </a:rPr>
              <a:t>Midazolam (Dormicum)</a:t>
            </a:r>
          </a:p>
          <a:p>
            <a:pPr algn="l"/>
            <a:endParaRPr lang="en-US" sz="2000" i="0">
              <a:solidFill>
                <a:schemeClr val="accent1"/>
              </a:solidFill>
              <a:latin typeface="Times New Roman" pitchFamily="18" charset="0"/>
              <a:sym typeface="Wingdings" pitchFamily="2" charset="2"/>
            </a:endParaRPr>
          </a:p>
          <a:p>
            <a:pPr algn="l"/>
            <a:r>
              <a:rPr lang="en-US" sz="3200" i="0">
                <a:solidFill>
                  <a:schemeClr val="accent1"/>
                </a:solidFill>
                <a:latin typeface="Times New Roman" pitchFamily="18" charset="0"/>
                <a:sym typeface="Wingdings" pitchFamily="2" charset="2"/>
              </a:rPr>
              <a:t>Prazepam (Centrax)</a:t>
            </a:r>
          </a:p>
        </p:txBody>
      </p:sp>
      <p:sp>
        <p:nvSpPr>
          <p:cNvPr id="52227" name="Rectangle 5"/>
          <p:cNvSpPr>
            <a:spLocks noChangeArrowheads="1"/>
          </p:cNvSpPr>
          <p:nvPr/>
        </p:nvSpPr>
        <p:spPr bwMode="auto">
          <a:xfrm>
            <a:off x="5759450" y="0"/>
            <a:ext cx="338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0000"/>
                </a:solidFill>
                <a:latin typeface="Arial" pitchFamily="34" charset="0"/>
              </a:rPr>
              <a:t>ANXIOLYTICS/ANTI-ANXIETY</a:t>
            </a:r>
          </a:p>
        </p:txBody>
      </p:sp>
      <p:sp>
        <p:nvSpPr>
          <p:cNvPr id="52228" name="Line 6"/>
          <p:cNvSpPr>
            <a:spLocks noChangeShapeType="1"/>
          </p:cNvSpPr>
          <p:nvPr/>
        </p:nvSpPr>
        <p:spPr bwMode="auto">
          <a:xfrm>
            <a:off x="6248400" y="685800"/>
            <a:ext cx="312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52229" name="Rectangle 7"/>
          <p:cNvSpPr>
            <a:spLocks noChangeArrowheads="1"/>
          </p:cNvSpPr>
          <p:nvPr/>
        </p:nvSpPr>
        <p:spPr bwMode="auto">
          <a:xfrm>
            <a:off x="6673850" y="304800"/>
            <a:ext cx="2393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9900"/>
                </a:solidFill>
                <a:latin typeface="Arial" pitchFamily="34" charset="0"/>
              </a:rPr>
              <a:t>I. BENZODIAZEPINE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ChangeArrowheads="1"/>
          </p:cNvSpPr>
          <p:nvPr/>
        </p:nvSpPr>
        <p:spPr bwMode="auto">
          <a:xfrm>
            <a:off x="152400" y="914400"/>
            <a:ext cx="9532938"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i="0">
                <a:solidFill>
                  <a:schemeClr val="accent1"/>
                </a:solidFill>
                <a:latin typeface="Times New Roman" pitchFamily="18" charset="0"/>
              </a:rPr>
              <a:t>Chlordiazepoxide (Librium)* 2nd drug of choice for 	delirium tremens</a:t>
            </a:r>
          </a:p>
          <a:p>
            <a:pPr algn="l"/>
            <a:endParaRPr lang="en-US" sz="3000" i="0">
              <a:solidFill>
                <a:schemeClr val="accent1"/>
              </a:solidFill>
              <a:latin typeface="Times New Roman" pitchFamily="18" charset="0"/>
            </a:endParaRPr>
          </a:p>
          <a:p>
            <a:pPr algn="l"/>
            <a:r>
              <a:rPr lang="en-US" sz="3000" i="0">
                <a:solidFill>
                  <a:schemeClr val="accent1"/>
                </a:solidFill>
                <a:latin typeface="Times New Roman" pitchFamily="18" charset="0"/>
              </a:rPr>
              <a:t>Chlordiazepoxide (Librium), multivitamins, thiamine and 	folic acid help decrease withdrawal symptoms of 	alcohol withdrawal. Positive outcome of Librium in 	alcoholic depressed woman includes an observation 	that client can pick an object on floor w/ smooth 	coordination</a:t>
            </a:r>
          </a:p>
          <a:p>
            <a:pPr algn="l"/>
            <a:endParaRPr lang="en-US" sz="3000" i="0">
              <a:solidFill>
                <a:schemeClr val="accent1"/>
              </a:solidFill>
              <a:latin typeface="Times New Roman" pitchFamily="18" charset="0"/>
            </a:endParaRPr>
          </a:p>
          <a:p>
            <a:pPr algn="l"/>
            <a:r>
              <a:rPr lang="en-US" sz="3000" i="0">
                <a:latin typeface="Times New Roman" pitchFamily="18" charset="0"/>
              </a:rPr>
              <a:t>	</a:t>
            </a:r>
            <a:r>
              <a:rPr lang="en-US" sz="3000" i="0">
                <a:solidFill>
                  <a:srgbClr val="FF0000"/>
                </a:solidFill>
                <a:latin typeface="Times New Roman" pitchFamily="18" charset="0"/>
              </a:rPr>
              <a:t>Clonazepam (Klonopin)</a:t>
            </a:r>
          </a:p>
          <a:p>
            <a:pPr algn="l"/>
            <a:r>
              <a:rPr lang="en-US" sz="3000" i="0">
                <a:solidFill>
                  <a:srgbClr val="FF0000"/>
                </a:solidFill>
                <a:latin typeface="Times New Roman" pitchFamily="18" charset="0"/>
              </a:rPr>
              <a:t>	Halazepam (Paxipam)</a:t>
            </a:r>
          </a:p>
        </p:txBody>
      </p:sp>
      <p:sp>
        <p:nvSpPr>
          <p:cNvPr id="53251" name="Rectangle 5"/>
          <p:cNvSpPr>
            <a:spLocks noChangeArrowheads="1"/>
          </p:cNvSpPr>
          <p:nvPr/>
        </p:nvSpPr>
        <p:spPr bwMode="auto">
          <a:xfrm>
            <a:off x="5759450" y="0"/>
            <a:ext cx="338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0000"/>
                </a:solidFill>
                <a:latin typeface="Arial" pitchFamily="34" charset="0"/>
              </a:rPr>
              <a:t>ANXIOLYTICS/ANTI-ANXIETY</a:t>
            </a:r>
          </a:p>
        </p:txBody>
      </p:sp>
      <p:sp>
        <p:nvSpPr>
          <p:cNvPr id="53252" name="Line 6"/>
          <p:cNvSpPr>
            <a:spLocks noChangeShapeType="1"/>
          </p:cNvSpPr>
          <p:nvPr/>
        </p:nvSpPr>
        <p:spPr bwMode="auto">
          <a:xfrm>
            <a:off x="6248400" y="685800"/>
            <a:ext cx="312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53253" name="Rectangle 7"/>
          <p:cNvSpPr>
            <a:spLocks noChangeArrowheads="1"/>
          </p:cNvSpPr>
          <p:nvPr/>
        </p:nvSpPr>
        <p:spPr bwMode="auto">
          <a:xfrm>
            <a:off x="6673850" y="304800"/>
            <a:ext cx="2393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9900"/>
                </a:solidFill>
                <a:latin typeface="Arial" pitchFamily="34" charset="0"/>
              </a:rPr>
              <a:t>I. BENZODIAZEPINE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ChangeArrowheads="1"/>
          </p:cNvSpPr>
          <p:nvPr/>
        </p:nvSpPr>
        <p:spPr bwMode="auto">
          <a:xfrm>
            <a:off x="152400" y="795338"/>
            <a:ext cx="8826500"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b="1">
                <a:solidFill>
                  <a:srgbClr val="FF0000"/>
                </a:solidFill>
                <a:latin typeface="Arial" pitchFamily="34" charset="0"/>
              </a:rPr>
              <a:t>Side Effects #1:</a:t>
            </a:r>
            <a:r>
              <a:rPr lang="en-US" sz="3000" i="0">
                <a:latin typeface="Arial" pitchFamily="34" charset="0"/>
              </a:rPr>
              <a:t>  </a:t>
            </a:r>
            <a:r>
              <a:rPr lang="en-US" sz="3000" i="0" u="sng">
                <a:solidFill>
                  <a:schemeClr val="accent1"/>
                </a:solidFill>
                <a:latin typeface="Arial" pitchFamily="34" charset="0"/>
              </a:rPr>
              <a:t>Vital sign to be monitored: Respiratory Rate</a:t>
            </a:r>
            <a:r>
              <a:rPr lang="en-US" sz="3000" i="0">
                <a:solidFill>
                  <a:schemeClr val="accent1"/>
                </a:solidFill>
                <a:latin typeface="Arial" pitchFamily="34" charset="0"/>
              </a:rPr>
              <a:t> due to its Lethal Side Effect; Respiratory Depression</a:t>
            </a:r>
          </a:p>
          <a:p>
            <a:pPr algn="l"/>
            <a:endParaRPr lang="en-US" sz="3000" i="0">
              <a:solidFill>
                <a:schemeClr val="accent1"/>
              </a:solidFill>
              <a:latin typeface="Arial" pitchFamily="34" charset="0"/>
            </a:endParaRPr>
          </a:p>
          <a:p>
            <a:pPr algn="l"/>
            <a:r>
              <a:rPr lang="en-US" sz="3000" i="0">
                <a:solidFill>
                  <a:srgbClr val="00FFFF"/>
                </a:solidFill>
                <a:latin typeface="Arial" pitchFamily="34" charset="0"/>
              </a:rPr>
              <a:t>1. Early Side effects </a:t>
            </a:r>
            <a:r>
              <a:rPr lang="en-US" sz="3000" i="0">
                <a:solidFill>
                  <a:srgbClr val="00FFFF"/>
                </a:solidFill>
                <a:latin typeface="Arial" pitchFamily="34" charset="0"/>
                <a:sym typeface="Wingdings" pitchFamily="2" charset="2"/>
              </a:rPr>
              <a:t></a:t>
            </a:r>
            <a:r>
              <a:rPr lang="en-US" sz="3000" i="0">
                <a:solidFill>
                  <a:srgbClr val="00FFFF"/>
                </a:solidFill>
                <a:latin typeface="Arial" pitchFamily="34" charset="0"/>
              </a:rPr>
              <a:t> decrease LOC </a:t>
            </a:r>
            <a:r>
              <a:rPr lang="en-US" sz="3000" i="0">
                <a:solidFill>
                  <a:srgbClr val="00FFFF"/>
                </a:solidFill>
                <a:latin typeface="Arial" pitchFamily="34" charset="0"/>
                <a:sym typeface="Wingdings" pitchFamily="2" charset="2"/>
              </a:rPr>
              <a:t></a:t>
            </a:r>
            <a:r>
              <a:rPr lang="en-US" sz="3000" i="0">
                <a:solidFill>
                  <a:srgbClr val="00FFFF"/>
                </a:solidFill>
                <a:latin typeface="Arial" pitchFamily="34" charset="0"/>
              </a:rPr>
              <a:t>  </a:t>
            </a:r>
            <a:r>
              <a:rPr lang="en-US" sz="3000" i="0">
                <a:solidFill>
                  <a:srgbClr val="00FFFF"/>
                </a:solidFill>
                <a:latin typeface="Arial" pitchFamily="34" charset="0"/>
                <a:sym typeface="Wingdings" pitchFamily="2" charset="2"/>
              </a:rPr>
              <a:t>Lethargic Late/Fatal side effects</a:t>
            </a:r>
            <a:r>
              <a:rPr lang="en-US" sz="3000" i="0">
                <a:solidFill>
                  <a:srgbClr val="00FFFF"/>
                </a:solidFill>
                <a:latin typeface="Arial" pitchFamily="34" charset="0"/>
              </a:rPr>
              <a:t> decrease RR </a:t>
            </a:r>
            <a:r>
              <a:rPr lang="en-US" sz="3000" i="0">
                <a:solidFill>
                  <a:srgbClr val="00FFFF"/>
                </a:solidFill>
                <a:latin typeface="Arial" pitchFamily="34" charset="0"/>
                <a:sym typeface="Wingdings" pitchFamily="2" charset="2"/>
              </a:rPr>
              <a:t></a:t>
            </a:r>
            <a:r>
              <a:rPr lang="en-US" sz="3000" i="0">
                <a:solidFill>
                  <a:srgbClr val="00FFFF"/>
                </a:solidFill>
                <a:latin typeface="Arial" pitchFamily="34" charset="0"/>
              </a:rPr>
              <a:t> </a:t>
            </a:r>
            <a:r>
              <a:rPr lang="en-US" sz="3000" i="0">
                <a:solidFill>
                  <a:srgbClr val="00FFFF"/>
                </a:solidFill>
                <a:latin typeface="Arial" pitchFamily="34" charset="0"/>
                <a:sym typeface="Wingdings" pitchFamily="2" charset="2"/>
              </a:rPr>
              <a:t>Respiratory Depression </a:t>
            </a:r>
            <a:r>
              <a:rPr lang="en-US" sz="3000" i="0">
                <a:solidFill>
                  <a:srgbClr val="00FFFF"/>
                </a:solidFill>
                <a:latin typeface="Arial" pitchFamily="34" charset="0"/>
              </a:rPr>
              <a:t> RR </a:t>
            </a:r>
            <a:r>
              <a:rPr lang="en-US" sz="3000" i="0">
                <a:solidFill>
                  <a:srgbClr val="00FFFF"/>
                </a:solidFill>
                <a:latin typeface="Arial" pitchFamily="34" charset="0"/>
                <a:sym typeface="Wingdings" pitchFamily="2" charset="2"/>
              </a:rPr>
              <a:t>below 12</a:t>
            </a:r>
          </a:p>
          <a:p>
            <a:pPr algn="l"/>
            <a:endParaRPr lang="en-US" sz="3000" i="0">
              <a:latin typeface="Arial" pitchFamily="34" charset="0"/>
              <a:sym typeface="Wingdings" pitchFamily="2" charset="2"/>
            </a:endParaRPr>
          </a:p>
          <a:p>
            <a:pPr algn="l"/>
            <a:r>
              <a:rPr lang="en-US" sz="3000" i="0">
                <a:solidFill>
                  <a:schemeClr val="folHlink"/>
                </a:solidFill>
                <a:latin typeface="Arial" pitchFamily="34" charset="0"/>
                <a:sym typeface="Wingdings" pitchFamily="2" charset="2"/>
              </a:rPr>
              <a:t>Avoid strenuous activities</a:t>
            </a:r>
          </a:p>
          <a:p>
            <a:pPr algn="l"/>
            <a:endParaRPr lang="en-US" sz="3000" i="0">
              <a:solidFill>
                <a:schemeClr val="folHlink"/>
              </a:solidFill>
              <a:latin typeface="Arial" pitchFamily="34" charset="0"/>
              <a:sym typeface="Wingdings" pitchFamily="2" charset="2"/>
            </a:endParaRPr>
          </a:p>
          <a:p>
            <a:pPr algn="l"/>
            <a:r>
              <a:rPr lang="en-US" sz="3000" i="0">
                <a:solidFill>
                  <a:srgbClr val="FF0000"/>
                </a:solidFill>
                <a:latin typeface="Arial" pitchFamily="34" charset="0"/>
                <a:sym typeface="Wingdings" pitchFamily="2" charset="2"/>
              </a:rPr>
              <a:t>Antidote for Benzodiazepine intoxication: FLUMAZENIL (ROMAZICON); an anxiolytic antagonist</a:t>
            </a:r>
          </a:p>
        </p:txBody>
      </p:sp>
      <p:sp>
        <p:nvSpPr>
          <p:cNvPr id="54275" name="Rectangle 5"/>
          <p:cNvSpPr>
            <a:spLocks noChangeArrowheads="1"/>
          </p:cNvSpPr>
          <p:nvPr/>
        </p:nvSpPr>
        <p:spPr bwMode="auto">
          <a:xfrm>
            <a:off x="5759450" y="0"/>
            <a:ext cx="338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0000"/>
                </a:solidFill>
                <a:latin typeface="Arial" pitchFamily="34" charset="0"/>
              </a:rPr>
              <a:t>ANXIOLYTICS/ANTI-ANXIETY</a:t>
            </a:r>
          </a:p>
        </p:txBody>
      </p:sp>
      <p:sp>
        <p:nvSpPr>
          <p:cNvPr id="54276" name="Line 6"/>
          <p:cNvSpPr>
            <a:spLocks noChangeShapeType="1"/>
          </p:cNvSpPr>
          <p:nvPr/>
        </p:nvSpPr>
        <p:spPr bwMode="auto">
          <a:xfrm>
            <a:off x="6248400" y="685800"/>
            <a:ext cx="312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54277" name="Rectangle 7"/>
          <p:cNvSpPr>
            <a:spLocks noChangeArrowheads="1"/>
          </p:cNvSpPr>
          <p:nvPr/>
        </p:nvSpPr>
        <p:spPr bwMode="auto">
          <a:xfrm>
            <a:off x="6673850" y="304800"/>
            <a:ext cx="2393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9900"/>
                </a:solidFill>
                <a:latin typeface="Arial" pitchFamily="34" charset="0"/>
              </a:rPr>
              <a:t>I. BENZODIAZEPINE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76200" y="30163"/>
            <a:ext cx="85915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3600" b="1" i="0">
                <a:solidFill>
                  <a:srgbClr val="FF0066"/>
                </a:solidFill>
                <a:latin typeface="Bradley Hand ITC" pitchFamily="66" charset="0"/>
              </a:rPr>
              <a:t>General Principles of Drug Administration and Safety Guidelines Giving Medications</a:t>
            </a:r>
            <a:r>
              <a:rPr lang="en-US" sz="2800" b="1" i="0">
                <a:latin typeface="Bradley Hand ITC" pitchFamily="66" charset="0"/>
              </a:rPr>
              <a:t> </a:t>
            </a:r>
          </a:p>
        </p:txBody>
      </p:sp>
      <p:sp>
        <p:nvSpPr>
          <p:cNvPr id="8195" name="Line 5"/>
          <p:cNvSpPr>
            <a:spLocks noChangeShapeType="1"/>
          </p:cNvSpPr>
          <p:nvPr/>
        </p:nvSpPr>
        <p:spPr bwMode="auto">
          <a:xfrm>
            <a:off x="609600" y="1143000"/>
            <a:ext cx="8534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8196" name="Rectangle 6"/>
          <p:cNvSpPr>
            <a:spLocks noChangeArrowheads="1"/>
          </p:cNvSpPr>
          <p:nvPr/>
        </p:nvSpPr>
        <p:spPr bwMode="auto">
          <a:xfrm>
            <a:off x="76200" y="1900238"/>
            <a:ext cx="89154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tabLst>
                <a:tab pos="182563" algn="l"/>
              </a:tabLst>
            </a:pPr>
            <a:r>
              <a:rPr lang="en-US" sz="2800" i="0">
                <a:solidFill>
                  <a:srgbClr val="00FFFF"/>
                </a:solidFill>
                <a:latin typeface="Imprint MT Shadow" pitchFamily="82" charset="0"/>
              </a:rPr>
              <a:t>16. Work in quiet, well lighted area.</a:t>
            </a:r>
            <a:endParaRPr lang="en-US" sz="2800" b="1" i="0" u="sng">
              <a:solidFill>
                <a:srgbClr val="00FFFF"/>
              </a:solidFill>
              <a:latin typeface="Imprint MT Shadow" pitchFamily="82" charset="0"/>
            </a:endParaRPr>
          </a:p>
          <a:p>
            <a:pPr marL="342900" indent="-342900" algn="l">
              <a:tabLst>
                <a:tab pos="182563" algn="l"/>
              </a:tabLst>
            </a:pPr>
            <a:r>
              <a:rPr lang="en-US" sz="2800" b="1" i="0">
                <a:solidFill>
                  <a:srgbClr val="00FFFF"/>
                </a:solidFill>
                <a:latin typeface="Imprint MT Shadow" pitchFamily="82" charset="0"/>
              </a:rPr>
              <a:t>17.</a:t>
            </a:r>
            <a:r>
              <a:rPr lang="en-US" sz="2800" b="1" i="0">
                <a:latin typeface="Imprint MT Shadow" pitchFamily="82" charset="0"/>
              </a:rPr>
              <a:t> </a:t>
            </a:r>
            <a:r>
              <a:rPr lang="en-US" sz="2800" b="1" i="0" u="sng">
                <a:solidFill>
                  <a:srgbClr val="FF0000"/>
                </a:solidFill>
                <a:latin typeface="Imprint MT Shadow" pitchFamily="82" charset="0"/>
              </a:rPr>
              <a:t>Check the label when taking the medication from the shelf, when pouring it, and when replacing it on the shelf. This is known as the “three checks” for safe medication administration.</a:t>
            </a:r>
            <a:endParaRPr lang="en-US" sz="2800" i="0">
              <a:solidFill>
                <a:srgbClr val="FF0000"/>
              </a:solidFill>
              <a:latin typeface="Imprint MT Shadow" pitchFamily="82" charset="0"/>
            </a:endParaRPr>
          </a:p>
          <a:p>
            <a:pPr marL="342900" indent="-342900" algn="l">
              <a:tabLst>
                <a:tab pos="182563" algn="l"/>
              </a:tabLst>
            </a:pPr>
            <a:r>
              <a:rPr lang="en-US" sz="2800" i="0">
                <a:solidFill>
                  <a:srgbClr val="00FFFF"/>
                </a:solidFill>
                <a:latin typeface="Imprint MT Shadow" pitchFamily="82" charset="0"/>
              </a:rPr>
              <a:t>18. Place the order and the medication side by side to compare its accuracy.</a:t>
            </a:r>
          </a:p>
          <a:p>
            <a:pPr marL="342900" indent="-342900" algn="l">
              <a:tabLst>
                <a:tab pos="182563" algn="l"/>
              </a:tabLst>
            </a:pPr>
            <a:r>
              <a:rPr lang="en-US" sz="2800" i="0">
                <a:solidFill>
                  <a:srgbClr val="00FFFF"/>
                </a:solidFill>
                <a:latin typeface="Imprint MT Shadow" pitchFamily="82" charset="0"/>
              </a:rPr>
              <a:t>19. Check strengths of the medication (eg. 250 mg versus 500 mg) and the routes (eg. ophthalmic, otic, topical).</a:t>
            </a:r>
          </a:p>
          <a:p>
            <a:pPr marL="342900" indent="-342900" algn="l">
              <a:tabLst>
                <a:tab pos="182563" algn="l"/>
              </a:tabLst>
            </a:pPr>
            <a:r>
              <a:rPr lang="en-US" sz="2800" i="0">
                <a:solidFill>
                  <a:srgbClr val="00FFFF"/>
                </a:solidFill>
                <a:latin typeface="Imprint MT Shadow" pitchFamily="82" charset="0"/>
              </a:rPr>
              <a:t>20. Read labels carefully. Do not scan labels or orders.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ChangeArrowheads="1"/>
          </p:cNvSpPr>
          <p:nvPr/>
        </p:nvSpPr>
        <p:spPr bwMode="auto">
          <a:xfrm>
            <a:off x="152400" y="398463"/>
            <a:ext cx="8890000" cy="606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r>
              <a:rPr lang="en-US" sz="3200" b="1" i="0">
                <a:solidFill>
                  <a:srgbClr val="FF9900"/>
                </a:solidFill>
                <a:latin typeface="Arial" pitchFamily="34" charset="0"/>
              </a:rPr>
              <a:t>II. BARBITURATES</a:t>
            </a:r>
            <a:r>
              <a:rPr lang="en-US" sz="3000" b="1" i="0">
                <a:latin typeface="Arial" pitchFamily="34" charset="0"/>
              </a:rPr>
              <a:t> </a:t>
            </a:r>
            <a:endParaRPr lang="en-US" sz="3000" i="0">
              <a:latin typeface="Arial" pitchFamily="34" charset="0"/>
            </a:endParaRPr>
          </a:p>
          <a:p>
            <a:pPr algn="l"/>
            <a:r>
              <a:rPr lang="en-US" sz="3000" b="1" i="0">
                <a:latin typeface="Arial" pitchFamily="34" charset="0"/>
              </a:rPr>
              <a:t>	</a:t>
            </a:r>
            <a:r>
              <a:rPr lang="en-US" sz="3000" b="1" i="0">
                <a:solidFill>
                  <a:schemeClr val="accent1"/>
                </a:solidFill>
                <a:latin typeface="Arial" pitchFamily="34" charset="0"/>
              </a:rPr>
              <a:t>Action:</a:t>
            </a:r>
            <a:r>
              <a:rPr lang="en-US" sz="3000" b="1" i="0" u="sng">
                <a:solidFill>
                  <a:schemeClr val="accent1"/>
                </a:solidFill>
                <a:latin typeface="Arial" pitchFamily="34" charset="0"/>
              </a:rPr>
              <a:t> </a:t>
            </a:r>
          </a:p>
          <a:p>
            <a:pPr algn="l"/>
            <a:r>
              <a:rPr lang="en-US" sz="3000" b="1" i="0">
                <a:solidFill>
                  <a:schemeClr val="accent1"/>
                </a:solidFill>
                <a:latin typeface="Arial" pitchFamily="34" charset="0"/>
              </a:rPr>
              <a:t>		Used as an anticonvulsant besides </a:t>
            </a:r>
          </a:p>
          <a:p>
            <a:pPr algn="l"/>
            <a:r>
              <a:rPr lang="en-US" sz="3000" b="1" i="0">
                <a:solidFill>
                  <a:schemeClr val="accent1"/>
                </a:solidFill>
                <a:latin typeface="Arial" pitchFamily="34" charset="0"/>
              </a:rPr>
              <a:t>		being a sedative</a:t>
            </a:r>
          </a:p>
          <a:p>
            <a:pPr algn="l"/>
            <a:r>
              <a:rPr lang="en-US" sz="3000" b="1" i="0">
                <a:solidFill>
                  <a:schemeClr val="accent1"/>
                </a:solidFill>
                <a:latin typeface="Arial" pitchFamily="34" charset="0"/>
              </a:rPr>
              <a:t>	</a:t>
            </a:r>
          </a:p>
          <a:p>
            <a:pPr algn="l"/>
            <a:r>
              <a:rPr lang="en-US" sz="3000" b="1" i="0">
                <a:solidFill>
                  <a:schemeClr val="accent1"/>
                </a:solidFill>
                <a:latin typeface="Arial" pitchFamily="34" charset="0"/>
              </a:rPr>
              <a:t>			</a:t>
            </a:r>
            <a:r>
              <a:rPr lang="en-US" sz="3000" b="1" i="0">
                <a:solidFill>
                  <a:srgbClr val="FF0000"/>
                </a:solidFill>
                <a:latin typeface="Arial" pitchFamily="34" charset="0"/>
              </a:rPr>
              <a:t>Code: </a:t>
            </a:r>
            <a:r>
              <a:rPr lang="en-US" sz="3000" b="1" i="0" u="sng">
                <a:solidFill>
                  <a:srgbClr val="FF0000"/>
                </a:solidFill>
                <a:latin typeface="Arial" pitchFamily="34" charset="0"/>
              </a:rPr>
              <a:t>TAL / AL </a:t>
            </a:r>
            <a:endParaRPr lang="en-US" sz="3000" b="1" i="0">
              <a:solidFill>
                <a:srgbClr val="FF0000"/>
              </a:solidFill>
              <a:latin typeface="Arial" pitchFamily="34" charset="0"/>
            </a:endParaRPr>
          </a:p>
          <a:p>
            <a:pPr algn="l"/>
            <a:r>
              <a:rPr lang="en-US" sz="3000" b="1" i="0">
                <a:solidFill>
                  <a:schemeClr val="accent1"/>
                </a:solidFill>
                <a:latin typeface="Arial" pitchFamily="34" charset="0"/>
              </a:rPr>
              <a:t>	</a:t>
            </a:r>
          </a:p>
          <a:p>
            <a:pPr algn="l"/>
            <a:r>
              <a:rPr lang="en-US" sz="3000" b="1" i="0">
                <a:solidFill>
                  <a:schemeClr val="accent1"/>
                </a:solidFill>
                <a:latin typeface="Arial" pitchFamily="34" charset="0"/>
              </a:rPr>
              <a:t>	Secobarbital (seconal)</a:t>
            </a:r>
          </a:p>
          <a:p>
            <a:pPr algn="l"/>
            <a:r>
              <a:rPr lang="en-US" sz="3000" b="1" i="0">
                <a:solidFill>
                  <a:schemeClr val="accent1"/>
                </a:solidFill>
                <a:latin typeface="Arial" pitchFamily="34" charset="0"/>
              </a:rPr>
              <a:t>	</a:t>
            </a:r>
            <a:r>
              <a:rPr lang="en-US" sz="3000" b="1" i="0">
                <a:solidFill>
                  <a:schemeClr val="hlink"/>
                </a:solidFill>
                <a:latin typeface="Arial" pitchFamily="34" charset="0"/>
              </a:rPr>
              <a:t>Phenobarbital (luminal)* </a:t>
            </a:r>
          </a:p>
          <a:p>
            <a:pPr algn="l"/>
            <a:r>
              <a:rPr lang="en-US" sz="3000" b="1" i="0">
                <a:solidFill>
                  <a:schemeClr val="hlink"/>
                </a:solidFill>
                <a:latin typeface="Arial" pitchFamily="34" charset="0"/>
              </a:rPr>
              <a:t>	</a:t>
            </a:r>
            <a:r>
              <a:rPr lang="en-US" sz="3000" b="1">
                <a:solidFill>
                  <a:schemeClr val="hlink"/>
                </a:solidFill>
                <a:latin typeface="Arial" pitchFamily="34" charset="0"/>
              </a:rPr>
              <a:t>commonly used anticonvulsant barbiturate</a:t>
            </a:r>
          </a:p>
          <a:p>
            <a:pPr algn="l"/>
            <a:r>
              <a:rPr lang="en-US" sz="3000" b="1" i="0">
                <a:solidFill>
                  <a:schemeClr val="accent1"/>
                </a:solidFill>
                <a:latin typeface="Arial" pitchFamily="34" charset="0"/>
              </a:rPr>
              <a:t>	Methohexital (Brevital)</a:t>
            </a:r>
          </a:p>
          <a:p>
            <a:pPr algn="l"/>
            <a:r>
              <a:rPr lang="en-US" sz="3000" b="1" i="0">
                <a:solidFill>
                  <a:schemeClr val="accent1"/>
                </a:solidFill>
                <a:latin typeface="Arial" pitchFamily="34" charset="0"/>
              </a:rPr>
              <a:t>	Amobarbital (Amital)</a:t>
            </a:r>
          </a:p>
          <a:p>
            <a:pPr algn="l"/>
            <a:r>
              <a:rPr lang="en-US" sz="3000" b="1" i="0">
                <a:solidFill>
                  <a:schemeClr val="accent1"/>
                </a:solidFill>
                <a:latin typeface="Arial" pitchFamily="34" charset="0"/>
              </a:rPr>
              <a:t>	Methobarbital (Methalba)</a:t>
            </a:r>
          </a:p>
        </p:txBody>
      </p:sp>
      <p:sp>
        <p:nvSpPr>
          <p:cNvPr id="55299" name="Rectangle 5"/>
          <p:cNvSpPr>
            <a:spLocks noChangeArrowheads="1"/>
          </p:cNvSpPr>
          <p:nvPr/>
        </p:nvSpPr>
        <p:spPr bwMode="auto">
          <a:xfrm>
            <a:off x="5759450" y="0"/>
            <a:ext cx="338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0000"/>
                </a:solidFill>
                <a:latin typeface="Arial" pitchFamily="34" charset="0"/>
              </a:rPr>
              <a:t>ANXIOLYTICS/ANTI-ANXIETY</a:t>
            </a:r>
          </a:p>
        </p:txBody>
      </p:sp>
      <p:sp>
        <p:nvSpPr>
          <p:cNvPr id="55300" name="Line 6"/>
          <p:cNvSpPr>
            <a:spLocks noChangeShapeType="1"/>
          </p:cNvSpPr>
          <p:nvPr/>
        </p:nvSpPr>
        <p:spPr bwMode="auto">
          <a:xfrm>
            <a:off x="6248400" y="381000"/>
            <a:ext cx="312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ChangeArrowheads="1"/>
          </p:cNvSpPr>
          <p:nvPr/>
        </p:nvSpPr>
        <p:spPr bwMode="auto">
          <a:xfrm>
            <a:off x="76200" y="579438"/>
            <a:ext cx="10988675" cy="606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lgn="l"/>
            <a:r>
              <a:rPr lang="en-US" sz="3200" b="1" i="0">
                <a:solidFill>
                  <a:srgbClr val="FF9900"/>
                </a:solidFill>
                <a:latin typeface="Arial" pitchFamily="34" charset="0"/>
              </a:rPr>
              <a:t>III. A TYPICAL ANXIOLYTICS</a:t>
            </a:r>
          </a:p>
          <a:p>
            <a:pPr indent="457200" algn="l"/>
            <a:r>
              <a:rPr lang="en-US" sz="3000" b="1" i="0">
                <a:latin typeface="Arial" pitchFamily="34" charset="0"/>
              </a:rPr>
              <a:t>	</a:t>
            </a:r>
            <a:r>
              <a:rPr lang="en-US" sz="3000" b="1" i="0">
                <a:solidFill>
                  <a:schemeClr val="accent1"/>
                </a:solidFill>
                <a:latin typeface="Arial" pitchFamily="34" charset="0"/>
              </a:rPr>
              <a:t>Meprobamate (Equanil, Milltown)		 </a:t>
            </a:r>
          </a:p>
          <a:p>
            <a:pPr indent="457200" algn="l"/>
            <a:r>
              <a:rPr lang="en-US" sz="3000" b="1" i="0">
                <a:solidFill>
                  <a:schemeClr val="accent1"/>
                </a:solidFill>
                <a:latin typeface="Arial" pitchFamily="34" charset="0"/>
              </a:rPr>
              <a:t> 	Chloral Hydrate (Noctec)	</a:t>
            </a:r>
            <a:r>
              <a:rPr lang="en-US" sz="3000" b="1" i="0">
                <a:latin typeface="Arial" pitchFamily="34" charset="0"/>
              </a:rPr>
              <a:t>	</a:t>
            </a:r>
          </a:p>
          <a:p>
            <a:pPr indent="457200" algn="l"/>
            <a:r>
              <a:rPr lang="en-US" sz="3000" b="1" i="0">
                <a:latin typeface="Arial" pitchFamily="34" charset="0"/>
              </a:rPr>
              <a:t>	</a:t>
            </a:r>
            <a:r>
              <a:rPr lang="en-US" sz="3000" b="1" i="0">
                <a:solidFill>
                  <a:srgbClr val="FF0000"/>
                </a:solidFill>
                <a:latin typeface="Arial" pitchFamily="34" charset="0"/>
              </a:rPr>
              <a:t>Hydroxyzine (Atarax, Iterax, Vistaril)* </a:t>
            </a:r>
          </a:p>
          <a:p>
            <a:pPr indent="457200" algn="l"/>
            <a:r>
              <a:rPr lang="en-US" sz="3000" b="1" i="0">
                <a:solidFill>
                  <a:srgbClr val="FF0000"/>
                </a:solidFill>
                <a:latin typeface="Arial" pitchFamily="34" charset="0"/>
              </a:rPr>
              <a:t>		anti emetic &amp; antihistamine</a:t>
            </a:r>
          </a:p>
          <a:p>
            <a:pPr indent="457200" algn="l"/>
            <a:r>
              <a:rPr lang="en-US" sz="3000" b="1" i="0">
                <a:solidFill>
                  <a:srgbClr val="FF0000"/>
                </a:solidFill>
                <a:latin typeface="Arial" pitchFamily="34" charset="0"/>
              </a:rPr>
              <a:t>	Diphenhydramine (Benadryl)* </a:t>
            </a:r>
          </a:p>
          <a:p>
            <a:pPr indent="457200" algn="l"/>
            <a:r>
              <a:rPr lang="en-US" sz="3000" b="1" i="0">
                <a:solidFill>
                  <a:srgbClr val="FF0000"/>
                </a:solidFill>
                <a:latin typeface="Arial" pitchFamily="34" charset="0"/>
              </a:rPr>
              <a:t>		Antiparkinsons, Antihistamine,and an </a:t>
            </a:r>
          </a:p>
          <a:p>
            <a:pPr indent="457200" algn="l"/>
            <a:r>
              <a:rPr lang="en-US" sz="3000" b="1" i="0">
                <a:solidFill>
                  <a:srgbClr val="FF0000"/>
                </a:solidFill>
                <a:latin typeface="Arial" pitchFamily="34" charset="0"/>
              </a:rPr>
              <a:t> 		Anxiolytic (addictive)</a:t>
            </a:r>
          </a:p>
          <a:p>
            <a:pPr indent="457200" algn="l"/>
            <a:r>
              <a:rPr lang="en-US" sz="3000" b="1" i="0">
                <a:latin typeface="Arial" pitchFamily="34" charset="0"/>
              </a:rPr>
              <a:t>	</a:t>
            </a:r>
            <a:r>
              <a:rPr lang="en-US" sz="3000" b="1" i="0">
                <a:solidFill>
                  <a:schemeClr val="accent1"/>
                </a:solidFill>
                <a:latin typeface="Arial" pitchFamily="34" charset="0"/>
              </a:rPr>
              <a:t>Zolpidem (Ambien, Stillnox) sleeping aid</a:t>
            </a:r>
            <a:r>
              <a:rPr lang="en-US" sz="3000" b="1" i="0">
                <a:latin typeface="Arial" pitchFamily="34" charset="0"/>
              </a:rPr>
              <a:t>	</a:t>
            </a:r>
            <a:r>
              <a:rPr lang="en-US" sz="3000" b="1" i="0">
                <a:solidFill>
                  <a:schemeClr val="accent1"/>
                </a:solidFill>
                <a:latin typeface="Arial" pitchFamily="34" charset="0"/>
              </a:rPr>
              <a:t>Doxylamine (Unisom) sleeping aid</a:t>
            </a:r>
          </a:p>
          <a:p>
            <a:pPr indent="457200" algn="l"/>
            <a:r>
              <a:rPr lang="en-US" sz="3000" b="1" i="0">
                <a:solidFill>
                  <a:schemeClr val="accent1"/>
                </a:solidFill>
                <a:latin typeface="Arial" pitchFamily="34" charset="0"/>
              </a:rPr>
              <a:t>	Buspirone (Buspar)* will take 1 week </a:t>
            </a:r>
          </a:p>
          <a:p>
            <a:pPr indent="457200" algn="l"/>
            <a:r>
              <a:rPr lang="en-US" sz="3000" b="1" i="0">
                <a:solidFill>
                  <a:schemeClr val="accent1"/>
                </a:solidFill>
                <a:latin typeface="Arial" pitchFamily="34" charset="0"/>
              </a:rPr>
              <a:t>		before the effect could be seen</a:t>
            </a:r>
          </a:p>
          <a:p>
            <a:pPr indent="457200" algn="l"/>
            <a:endParaRPr lang="en-US" sz="3000" b="1" i="0">
              <a:solidFill>
                <a:schemeClr val="accent1"/>
              </a:solidFill>
              <a:latin typeface="Arial" pitchFamily="34" charset="0"/>
            </a:endParaRPr>
          </a:p>
        </p:txBody>
      </p:sp>
      <p:sp>
        <p:nvSpPr>
          <p:cNvPr id="56323" name="Rectangle 5"/>
          <p:cNvSpPr>
            <a:spLocks noChangeArrowheads="1"/>
          </p:cNvSpPr>
          <p:nvPr/>
        </p:nvSpPr>
        <p:spPr bwMode="auto">
          <a:xfrm>
            <a:off x="5759450" y="0"/>
            <a:ext cx="338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0">
                <a:solidFill>
                  <a:srgbClr val="FF0000"/>
                </a:solidFill>
                <a:latin typeface="Arial" pitchFamily="34" charset="0"/>
              </a:rPr>
              <a:t>ANXIOLYTICS/ANTI-ANXIETY</a:t>
            </a:r>
          </a:p>
        </p:txBody>
      </p:sp>
      <p:sp>
        <p:nvSpPr>
          <p:cNvPr id="56324" name="Line 6"/>
          <p:cNvSpPr>
            <a:spLocks noChangeShapeType="1"/>
          </p:cNvSpPr>
          <p:nvPr/>
        </p:nvSpPr>
        <p:spPr bwMode="auto">
          <a:xfrm>
            <a:off x="6248400" y="381000"/>
            <a:ext cx="312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WordArt 4"/>
          <p:cNvSpPr>
            <a:spLocks noChangeArrowheads="1" noChangeShapeType="1" noTextEdit="1"/>
          </p:cNvSpPr>
          <p:nvPr/>
        </p:nvSpPr>
        <p:spPr bwMode="auto">
          <a:xfrm>
            <a:off x="609600" y="2514600"/>
            <a:ext cx="7391400" cy="1238250"/>
          </a:xfrm>
          <a:prstGeom prst="rect">
            <a:avLst/>
          </a:prstGeom>
        </p:spPr>
        <p:txBody>
          <a:bodyPr wrap="none" fromWordArt="1">
            <a:prstTxWarp prst="textPlain">
              <a:avLst>
                <a:gd name="adj" fmla="val 50000"/>
              </a:avLst>
            </a:prstTxWarp>
          </a:bodyPr>
          <a:lstStyle/>
          <a:p>
            <a:r>
              <a:rPr lang="en-PH"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ANTICONVULSANTS</a:t>
            </a:r>
          </a:p>
        </p:txBody>
      </p:sp>
      <p:pic>
        <p:nvPicPr>
          <p:cNvPr id="57347" name="Picture 5" descr="GIRL"/>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190500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8" name="Picture 6" descr="ANIM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343400"/>
            <a:ext cx="16668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4"/>
          <p:cNvSpPr>
            <a:spLocks noChangeArrowheads="1" noChangeShapeType="1" noTextEdit="1"/>
          </p:cNvSpPr>
          <p:nvPr/>
        </p:nvSpPr>
        <p:spPr bwMode="auto">
          <a:xfrm>
            <a:off x="1905000" y="152400"/>
            <a:ext cx="5410200" cy="552450"/>
          </a:xfrm>
          <a:prstGeom prst="rect">
            <a:avLst/>
          </a:prstGeom>
        </p:spPr>
        <p:txBody>
          <a:bodyPr wrap="none" fromWordArt="1">
            <a:prstTxWarp prst="textPlain">
              <a:avLst>
                <a:gd name="adj" fmla="val 50000"/>
              </a:avLst>
            </a:prstTxWarp>
          </a:bodyPr>
          <a:lstStyle/>
          <a:p>
            <a:r>
              <a:rPr lang="en-PH"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ANTICONVULSANTS</a:t>
            </a:r>
          </a:p>
        </p:txBody>
      </p:sp>
      <p:sp>
        <p:nvSpPr>
          <p:cNvPr id="58371" name="Rectangle 5"/>
          <p:cNvSpPr>
            <a:spLocks noChangeArrowheads="1"/>
          </p:cNvSpPr>
          <p:nvPr/>
        </p:nvSpPr>
        <p:spPr bwMode="auto">
          <a:xfrm>
            <a:off x="152400" y="1919288"/>
            <a:ext cx="86741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1" algn="l">
              <a:tabLst>
                <a:tab pos="365125" algn="l"/>
              </a:tabLst>
            </a:pPr>
            <a:r>
              <a:rPr lang="en-US" sz="3600" i="0">
                <a:solidFill>
                  <a:srgbClr val="43EDFF"/>
                </a:solidFill>
                <a:latin typeface="Lucida Sans" pitchFamily="34" charset="0"/>
              </a:rPr>
              <a:t>a. Barbiturates (given above)</a:t>
            </a:r>
          </a:p>
          <a:p>
            <a:pPr lvl="1" algn="l">
              <a:tabLst>
                <a:tab pos="365125" algn="l"/>
              </a:tabLst>
            </a:pPr>
            <a:r>
              <a:rPr lang="en-US" sz="3600" i="0">
                <a:solidFill>
                  <a:srgbClr val="43EDFF"/>
                </a:solidFill>
                <a:latin typeface="Lucida Sans" pitchFamily="34" charset="0"/>
              </a:rPr>
              <a:t>b. Benzodiazepines (given above)</a:t>
            </a:r>
          </a:p>
          <a:p>
            <a:pPr lvl="1" algn="l">
              <a:tabLst>
                <a:tab pos="365125" algn="l"/>
              </a:tabLst>
            </a:pPr>
            <a:r>
              <a:rPr lang="en-US" sz="3600" i="0">
                <a:solidFill>
                  <a:srgbClr val="43EDFF"/>
                </a:solidFill>
                <a:latin typeface="Lucida Sans" pitchFamily="34" charset="0"/>
              </a:rPr>
              <a:t>c. Hydan</a:t>
            </a:r>
            <a:r>
              <a:rPr lang="en-US" sz="3600" i="0">
                <a:solidFill>
                  <a:srgbClr val="00FF00"/>
                </a:solidFill>
                <a:latin typeface="Lucida Sans" pitchFamily="34" charset="0"/>
              </a:rPr>
              <a:t>toin</a:t>
            </a:r>
            <a:r>
              <a:rPr lang="en-US" sz="3600" i="0">
                <a:solidFill>
                  <a:srgbClr val="43EDFF"/>
                </a:solidFill>
                <a:latin typeface="Lucida Sans" pitchFamily="34" charset="0"/>
              </a:rPr>
              <a:t>s (code: toin)</a:t>
            </a:r>
          </a:p>
          <a:p>
            <a:pPr algn="l">
              <a:tabLst>
                <a:tab pos="365125" algn="l"/>
              </a:tabLst>
            </a:pPr>
            <a:endParaRPr lang="en-US" sz="3600" i="0">
              <a:solidFill>
                <a:srgbClr val="43EDFF"/>
              </a:solidFill>
              <a:latin typeface="Lucida Sans" pitchFamily="34" charset="0"/>
            </a:endParaRPr>
          </a:p>
          <a:p>
            <a:pPr algn="l">
              <a:tabLst>
                <a:tab pos="365125" algn="l"/>
              </a:tabLst>
            </a:pPr>
            <a:r>
              <a:rPr lang="en-US" sz="3600" i="0">
                <a:solidFill>
                  <a:srgbClr val="43EDFF"/>
                </a:solidFill>
                <a:latin typeface="Lucida Sans" pitchFamily="34" charset="0"/>
              </a:rPr>
              <a:t>Pheny</a:t>
            </a:r>
            <a:r>
              <a:rPr lang="en-US" sz="3600" i="0">
                <a:solidFill>
                  <a:srgbClr val="00FF00"/>
                </a:solidFill>
                <a:latin typeface="Lucida Sans" pitchFamily="34" charset="0"/>
              </a:rPr>
              <a:t>toin</a:t>
            </a:r>
            <a:r>
              <a:rPr lang="en-US" sz="3600" i="0">
                <a:solidFill>
                  <a:srgbClr val="43EDFF"/>
                </a:solidFill>
                <a:latin typeface="Lucida Sans" pitchFamily="34" charset="0"/>
              </a:rPr>
              <a:t> (Dilantin) </a:t>
            </a:r>
            <a:r>
              <a:rPr lang="en-US" sz="3600" i="0">
                <a:solidFill>
                  <a:srgbClr val="43EDFF"/>
                </a:solidFill>
                <a:latin typeface="Lucida Sans" pitchFamily="34" charset="0"/>
                <a:sym typeface="Wingdings" pitchFamily="2" charset="2"/>
              </a:rPr>
              <a:t></a:t>
            </a:r>
            <a:r>
              <a:rPr lang="en-US" sz="3600" i="0">
                <a:solidFill>
                  <a:srgbClr val="43EDFF"/>
                </a:solidFill>
                <a:latin typeface="Lucida Sans" pitchFamily="34" charset="0"/>
              </a:rPr>
              <a:t> best anticonvulsant petit mal seizures for children</a:t>
            </a:r>
            <a:endParaRPr lang="en-US" sz="3600" i="0">
              <a:solidFill>
                <a:srgbClr val="43EDFF"/>
              </a:solidFill>
              <a:latin typeface="Lucida Sans" pitchFamily="34" charset="0"/>
              <a:sym typeface="Wingdings" pitchFamily="2" charset="2"/>
            </a:endParaRPr>
          </a:p>
          <a:p>
            <a:pPr algn="l">
              <a:tabLst>
                <a:tab pos="365125" algn="l"/>
              </a:tabLst>
            </a:pPr>
            <a:endParaRPr lang="en-US" sz="3600" i="0">
              <a:solidFill>
                <a:srgbClr val="43EDFF"/>
              </a:solidFill>
              <a:latin typeface="Lucida Sans" pitchFamily="34" charset="0"/>
              <a:sym typeface="Wingdings" pitchFamily="2" charset="2"/>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277813"/>
            <a:ext cx="8229600" cy="636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4000" b="1" smtClean="0">
                <a:solidFill>
                  <a:srgbClr val="FF0066"/>
                </a:solidFill>
                <a:effectLst/>
                <a:latin typeface="Bradley Hand ITC" pitchFamily="66" charset="0"/>
              </a:rPr>
              <a:t>DILANTIN</a:t>
            </a:r>
          </a:p>
        </p:txBody>
      </p:sp>
      <p:sp>
        <p:nvSpPr>
          <p:cNvPr id="129027" name="Rectangle 3"/>
          <p:cNvSpPr>
            <a:spLocks noGrp="1" noChangeArrowheads="1"/>
          </p:cNvSpPr>
          <p:nvPr>
            <p:ph type="body" idx="1"/>
          </p:nvPr>
        </p:nvSpPr>
        <p:spPr>
          <a:xfrm>
            <a:off x="228600" y="1143000"/>
            <a:ext cx="8686800" cy="5486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en-US" b="1" smtClean="0">
                <a:solidFill>
                  <a:srgbClr val="00FF00"/>
                </a:solidFill>
                <a:effectLst/>
                <a:latin typeface="Tahoma" pitchFamily="34" charset="0"/>
              </a:rPr>
              <a:t>SIDE EFFECTS:</a:t>
            </a:r>
          </a:p>
          <a:p>
            <a:pPr>
              <a:buFont typeface="Wingdings" pitchFamily="2" charset="2"/>
              <a:buNone/>
            </a:pPr>
            <a:endParaRPr lang="en-US" b="1" smtClean="0">
              <a:solidFill>
                <a:srgbClr val="00FF00"/>
              </a:solidFill>
              <a:effectLst/>
              <a:latin typeface="Tahoma" pitchFamily="34" charset="0"/>
            </a:endParaRPr>
          </a:p>
          <a:p>
            <a:pPr>
              <a:buFont typeface="Wingdings" pitchFamily="2" charset="2"/>
              <a:buNone/>
            </a:pPr>
            <a:r>
              <a:rPr lang="en-US" smtClean="0">
                <a:effectLst/>
                <a:latin typeface="Tahoma" pitchFamily="34" charset="0"/>
              </a:rPr>
              <a:t>		- ingival hyperplasia</a:t>
            </a:r>
          </a:p>
          <a:p>
            <a:pPr>
              <a:buFont typeface="Wingdings" pitchFamily="2" charset="2"/>
              <a:buNone/>
            </a:pPr>
            <a:endParaRPr lang="en-US" smtClean="0">
              <a:effectLst/>
              <a:latin typeface="Tahoma" pitchFamily="34" charset="0"/>
            </a:endParaRPr>
          </a:p>
          <a:p>
            <a:pPr>
              <a:buFont typeface="Wingdings" pitchFamily="2" charset="2"/>
              <a:buNone/>
            </a:pPr>
            <a:r>
              <a:rPr lang="en-US" smtClean="0">
                <a:effectLst/>
                <a:latin typeface="Tahoma" pitchFamily="34" charset="0"/>
              </a:rPr>
              <a:t>		- se alternate birth control</a:t>
            </a:r>
          </a:p>
          <a:p>
            <a:pPr>
              <a:buFont typeface="Wingdings" pitchFamily="2" charset="2"/>
              <a:buNone/>
            </a:pPr>
            <a:endParaRPr lang="en-US" smtClean="0">
              <a:effectLst/>
              <a:latin typeface="Tahoma" pitchFamily="34" charset="0"/>
            </a:endParaRPr>
          </a:p>
          <a:p>
            <a:pPr>
              <a:buFont typeface="Wingdings" pitchFamily="2" charset="2"/>
              <a:buNone/>
            </a:pPr>
            <a:r>
              <a:rPr lang="en-US" smtClean="0">
                <a:effectLst/>
                <a:latin typeface="Tahoma" pitchFamily="34" charset="0"/>
              </a:rPr>
              <a:t>		- outh care- preventive dental check-up</a:t>
            </a:r>
          </a:p>
          <a:p>
            <a:pPr>
              <a:buFont typeface="Wingdings" pitchFamily="2" charset="2"/>
              <a:buNone/>
            </a:pPr>
            <a:endParaRPr lang="en-US" smtClean="0">
              <a:effectLst/>
              <a:latin typeface="Tahoma" pitchFamily="34" charset="0"/>
            </a:endParaRPr>
          </a:p>
          <a:p>
            <a:pPr>
              <a:buFont typeface="Wingdings" pitchFamily="2" charset="2"/>
              <a:buNone/>
            </a:pPr>
            <a:r>
              <a:rPr lang="en-US" smtClean="0">
                <a:effectLst/>
                <a:latin typeface="Tahoma" pitchFamily="34" charset="0"/>
              </a:rPr>
              <a:t>		- oft tooth brush, don’t stop abruptly</a:t>
            </a:r>
          </a:p>
        </p:txBody>
      </p:sp>
      <p:sp>
        <p:nvSpPr>
          <p:cNvPr id="129028" name="WordArt 4"/>
          <p:cNvSpPr>
            <a:spLocks noChangeArrowheads="1" noChangeShapeType="1" noTextEdit="1"/>
          </p:cNvSpPr>
          <p:nvPr/>
        </p:nvSpPr>
        <p:spPr bwMode="auto">
          <a:xfrm>
            <a:off x="457200" y="2362200"/>
            <a:ext cx="533400"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G</a:t>
            </a:r>
          </a:p>
        </p:txBody>
      </p:sp>
      <p:sp>
        <p:nvSpPr>
          <p:cNvPr id="129029" name="WordArt 5"/>
          <p:cNvSpPr>
            <a:spLocks noChangeArrowheads="1" noChangeShapeType="1" noTextEdit="1"/>
          </p:cNvSpPr>
          <p:nvPr/>
        </p:nvSpPr>
        <p:spPr bwMode="auto">
          <a:xfrm>
            <a:off x="533400" y="3581400"/>
            <a:ext cx="457200"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U</a:t>
            </a:r>
          </a:p>
        </p:txBody>
      </p:sp>
      <p:sp>
        <p:nvSpPr>
          <p:cNvPr id="129030" name="WordArt 6"/>
          <p:cNvSpPr>
            <a:spLocks noChangeArrowheads="1" noChangeShapeType="1" noTextEdit="1"/>
          </p:cNvSpPr>
          <p:nvPr/>
        </p:nvSpPr>
        <p:spPr bwMode="auto">
          <a:xfrm>
            <a:off x="533400" y="4648200"/>
            <a:ext cx="457200"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M</a:t>
            </a:r>
          </a:p>
        </p:txBody>
      </p:sp>
      <p:sp>
        <p:nvSpPr>
          <p:cNvPr id="129031" name="WordArt 7"/>
          <p:cNvSpPr>
            <a:spLocks noChangeArrowheads="1" noChangeShapeType="1" noTextEdit="1"/>
          </p:cNvSpPr>
          <p:nvPr/>
        </p:nvSpPr>
        <p:spPr bwMode="auto">
          <a:xfrm>
            <a:off x="533400" y="5867400"/>
            <a:ext cx="457200" cy="5715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0" y="1016000"/>
            <a:ext cx="89154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365125" algn="l"/>
              </a:tabLst>
            </a:pPr>
            <a:r>
              <a:rPr lang="en-US" sz="3600" b="1" i="0">
                <a:solidFill>
                  <a:srgbClr val="FFFF00"/>
                </a:solidFill>
                <a:latin typeface="Bradley Hand ITC" pitchFamily="66" charset="0"/>
              </a:rPr>
              <a:t>HYDANTOINS</a:t>
            </a:r>
          </a:p>
          <a:p>
            <a:pPr algn="l">
              <a:buFontTx/>
              <a:buChar char="•"/>
              <a:tabLst>
                <a:tab pos="365125" algn="l"/>
              </a:tabLst>
            </a:pPr>
            <a:r>
              <a:rPr lang="en-US" sz="3600" i="0">
                <a:latin typeface="Tahoma" pitchFamily="34" charset="0"/>
              </a:rPr>
              <a:t> Used to treat partial and generalized tonic-clonic seizures.</a:t>
            </a:r>
          </a:p>
          <a:p>
            <a:pPr algn="l">
              <a:tabLst>
                <a:tab pos="365125" algn="l"/>
              </a:tabLst>
            </a:pPr>
            <a:r>
              <a:rPr lang="en-US" sz="3600" i="0">
                <a:solidFill>
                  <a:srgbClr val="FF0000"/>
                </a:solidFill>
                <a:latin typeface="Tahoma" pitchFamily="34" charset="0"/>
              </a:rPr>
              <a:t>Adverse Effect:</a:t>
            </a:r>
            <a:r>
              <a:rPr lang="en-US" sz="3600" i="0">
                <a:latin typeface="Tahoma" pitchFamily="34" charset="0"/>
              </a:rPr>
              <a:t> </a:t>
            </a:r>
            <a:r>
              <a:rPr lang="en-US" sz="3600" i="0">
                <a:solidFill>
                  <a:srgbClr val="43EDFF"/>
                </a:solidFill>
                <a:latin typeface="Tahoma" pitchFamily="34" charset="0"/>
              </a:rPr>
              <a:t>Blood dyscrasia- thrombocytopenia</a:t>
            </a:r>
            <a:r>
              <a:rPr lang="en-US" sz="3600" i="0">
                <a:latin typeface="Tahoma" pitchFamily="34" charset="0"/>
              </a:rPr>
              <a:t> </a:t>
            </a:r>
            <a:r>
              <a:rPr lang="en-US" sz="3600" i="0">
                <a:solidFill>
                  <a:srgbClr val="FF0000"/>
                </a:solidFill>
                <a:latin typeface="Tahoma" pitchFamily="34" charset="0"/>
              </a:rPr>
              <a:t>S/SX:</a:t>
            </a:r>
            <a:r>
              <a:rPr lang="en-US" sz="3600" i="0">
                <a:latin typeface="Tahoma" pitchFamily="34" charset="0"/>
              </a:rPr>
              <a:t> </a:t>
            </a:r>
            <a:r>
              <a:rPr lang="en-US" sz="3600" i="0">
                <a:solidFill>
                  <a:srgbClr val="43EDFF"/>
                </a:solidFill>
                <a:latin typeface="Tahoma" pitchFamily="34" charset="0"/>
              </a:rPr>
              <a:t>Bleeding of the gums</a:t>
            </a:r>
          </a:p>
          <a:p>
            <a:pPr algn="l">
              <a:tabLst>
                <a:tab pos="365125" algn="l"/>
              </a:tabLst>
            </a:pPr>
            <a:r>
              <a:rPr lang="en-US" sz="3600" i="0">
                <a:solidFill>
                  <a:srgbClr val="FF0000"/>
                </a:solidFill>
                <a:latin typeface="Tahoma" pitchFamily="34" charset="0"/>
              </a:rPr>
              <a:t>Lab test:</a:t>
            </a:r>
            <a:r>
              <a:rPr lang="en-US" sz="3600" i="0">
                <a:latin typeface="Tahoma" pitchFamily="34" charset="0"/>
              </a:rPr>
              <a:t> </a:t>
            </a:r>
            <a:r>
              <a:rPr lang="en-US" sz="3600" i="0">
                <a:solidFill>
                  <a:srgbClr val="43EDFF"/>
                </a:solidFill>
                <a:latin typeface="Tahoma" pitchFamily="34" charset="0"/>
              </a:rPr>
              <a:t>Platelet count = 150,000-400,000; </a:t>
            </a:r>
          </a:p>
          <a:p>
            <a:pPr algn="l">
              <a:tabLst>
                <a:tab pos="365125" algn="l"/>
              </a:tabLst>
            </a:pPr>
            <a:r>
              <a:rPr lang="en-US" sz="3600" i="0">
                <a:solidFill>
                  <a:srgbClr val="43EDFF"/>
                </a:solidFill>
                <a:latin typeface="Tahoma" pitchFamily="34" charset="0"/>
              </a:rPr>
              <a:t>if ↓100,000-active bleeding</a:t>
            </a:r>
          </a:p>
          <a:p>
            <a:pPr algn="l">
              <a:tabLst>
                <a:tab pos="365125" algn="l"/>
              </a:tabLst>
            </a:pPr>
            <a:endParaRPr lang="en-US" sz="3600" i="0">
              <a:latin typeface="Tahoma" pitchFamily="34" charset="0"/>
            </a:endParaRPr>
          </a:p>
        </p:txBody>
      </p:sp>
      <p:sp>
        <p:nvSpPr>
          <p:cNvPr id="59395" name="WordArt 5"/>
          <p:cNvSpPr>
            <a:spLocks noChangeArrowheads="1" noChangeShapeType="1" noTextEdit="1"/>
          </p:cNvSpPr>
          <p:nvPr/>
        </p:nvSpPr>
        <p:spPr bwMode="auto">
          <a:xfrm>
            <a:off x="1905000" y="152400"/>
            <a:ext cx="5410200" cy="552450"/>
          </a:xfrm>
          <a:prstGeom prst="rect">
            <a:avLst/>
          </a:prstGeom>
        </p:spPr>
        <p:txBody>
          <a:bodyPr wrap="none" fromWordArt="1">
            <a:prstTxWarp prst="textPlain">
              <a:avLst>
                <a:gd name="adj" fmla="val 50000"/>
              </a:avLst>
            </a:prstTxWarp>
          </a:bodyPr>
          <a:lstStyle/>
          <a:p>
            <a:r>
              <a:rPr lang="en-PH"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ANTICONVULSANTS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228600"/>
            <a:ext cx="8229600" cy="121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solidFill>
                  <a:srgbClr val="FFFF00"/>
                </a:solidFill>
                <a:effectLst/>
                <a:latin typeface="Bradley Hand ITC" pitchFamily="66" charset="0"/>
              </a:rPr>
              <a:t>HYDANTOINS</a:t>
            </a:r>
          </a:p>
        </p:txBody>
      </p:sp>
      <p:sp>
        <p:nvSpPr>
          <p:cNvPr id="130051" name="Rectangle 3"/>
          <p:cNvSpPr>
            <a:spLocks noGrp="1" noChangeArrowheads="1"/>
          </p:cNvSpPr>
          <p:nvPr>
            <p:ph type="body" idx="1"/>
          </p:nvPr>
        </p:nvSpPr>
        <p:spPr>
          <a:xfrm>
            <a:off x="457200" y="1600200"/>
            <a:ext cx="82296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solidFill>
                  <a:srgbClr val="FF0000"/>
                </a:solidFill>
                <a:effectLst/>
              </a:rPr>
              <a:t>Special Considerations:</a:t>
            </a:r>
            <a:r>
              <a:rPr lang="en-US" smtClean="0">
                <a:effectLst/>
              </a:rPr>
              <a:t> </a:t>
            </a:r>
          </a:p>
          <a:p>
            <a:r>
              <a:rPr lang="en-US" u="sng" smtClean="0">
                <a:solidFill>
                  <a:srgbClr val="43EDFF"/>
                </a:solidFill>
                <a:effectLst/>
              </a:rPr>
              <a:t>The only COMPATIBLE I.V. Solution for Phenytoin (dilantin) is NSS (Normal Saline Solution</a:t>
            </a:r>
            <a:r>
              <a:rPr lang="en-US" smtClean="0">
                <a:solidFill>
                  <a:srgbClr val="43EDFF"/>
                </a:solidFill>
                <a:effectLst/>
              </a:rPr>
              <a:t>)</a:t>
            </a:r>
          </a:p>
          <a:p>
            <a:pPr lvl="2"/>
            <a:r>
              <a:rPr lang="en-US" sz="3200" smtClean="0">
                <a:solidFill>
                  <a:srgbClr val="00FF00"/>
                </a:solidFill>
                <a:effectLst/>
              </a:rPr>
              <a:t> Ethotoin (Peganone)</a:t>
            </a:r>
          </a:p>
          <a:p>
            <a:pPr lvl="2"/>
            <a:r>
              <a:rPr lang="en-US" sz="3200" smtClean="0">
                <a:solidFill>
                  <a:srgbClr val="00FF00"/>
                </a:solidFill>
                <a:effectLst/>
              </a:rPr>
              <a:t> Mephenetoin (Mesantoin)</a:t>
            </a:r>
          </a:p>
          <a:p>
            <a:pPr>
              <a:buFont typeface="Wingdings" pitchFamily="2" charset="2"/>
              <a:buNone/>
            </a:pPr>
            <a:endParaRPr lang="en-US" smtClean="0">
              <a:effectLst/>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WordArt 4"/>
          <p:cNvSpPr>
            <a:spLocks noChangeArrowheads="1" noChangeShapeType="1" noTextEdit="1"/>
          </p:cNvSpPr>
          <p:nvPr/>
        </p:nvSpPr>
        <p:spPr bwMode="auto">
          <a:xfrm>
            <a:off x="1905000" y="152400"/>
            <a:ext cx="5410200" cy="552450"/>
          </a:xfrm>
          <a:prstGeom prst="rect">
            <a:avLst/>
          </a:prstGeom>
        </p:spPr>
        <p:txBody>
          <a:bodyPr wrap="none" fromWordArt="1">
            <a:prstTxWarp prst="textPlain">
              <a:avLst>
                <a:gd name="adj" fmla="val 50000"/>
              </a:avLst>
            </a:prstTxWarp>
          </a:bodyPr>
          <a:lstStyle/>
          <a:p>
            <a:r>
              <a:rPr lang="en-PH"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ANTICONVULSANTS</a:t>
            </a:r>
          </a:p>
        </p:txBody>
      </p:sp>
      <p:sp>
        <p:nvSpPr>
          <p:cNvPr id="60419" name="Rectangle 5"/>
          <p:cNvSpPr>
            <a:spLocks noChangeArrowheads="1"/>
          </p:cNvSpPr>
          <p:nvPr/>
        </p:nvSpPr>
        <p:spPr bwMode="auto">
          <a:xfrm>
            <a:off x="0" y="1630363"/>
            <a:ext cx="104394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800100" lvl="1" indent="-342900" algn="l">
              <a:buFontTx/>
              <a:buAutoNum type="alphaLcPeriod" startAt="4"/>
              <a:tabLst>
                <a:tab pos="342900" algn="l"/>
              </a:tabLst>
            </a:pPr>
            <a:r>
              <a:rPr lang="en-US" sz="3200" i="0">
                <a:solidFill>
                  <a:srgbClr val="43EDFF"/>
                </a:solidFill>
                <a:latin typeface="Times New Roman" pitchFamily="18" charset="0"/>
              </a:rPr>
              <a:t> </a:t>
            </a:r>
            <a:r>
              <a:rPr lang="en-US" sz="3200" i="0">
                <a:solidFill>
                  <a:srgbClr val="43EDFF"/>
                </a:solidFill>
                <a:latin typeface="Tahoma" pitchFamily="34" charset="0"/>
              </a:rPr>
              <a:t>Miscellaneous</a:t>
            </a:r>
          </a:p>
          <a:p>
            <a:pPr marL="800100" lvl="1" indent="-342900" algn="l">
              <a:buFontTx/>
              <a:buAutoNum type="alphaLcPeriod" startAt="4"/>
              <a:tabLst>
                <a:tab pos="342900" algn="l"/>
              </a:tabLst>
            </a:pPr>
            <a:r>
              <a:rPr lang="en-US" sz="3000" i="0">
                <a:solidFill>
                  <a:srgbClr val="FF0066"/>
                </a:solidFill>
                <a:latin typeface="Tahoma" pitchFamily="34" charset="0"/>
              </a:rPr>
              <a:t>Carbamazepine (Tegretol) </a:t>
            </a:r>
            <a:r>
              <a:rPr lang="en-US" sz="3000" i="0">
                <a:solidFill>
                  <a:srgbClr val="FF0066"/>
                </a:solidFill>
                <a:latin typeface="Tahoma" pitchFamily="34" charset="0"/>
                <a:sym typeface="Wingdings" pitchFamily="2" charset="2"/>
              </a:rPr>
              <a:t></a:t>
            </a:r>
            <a:r>
              <a:rPr lang="en-US" sz="3000" i="0">
                <a:solidFill>
                  <a:srgbClr val="FF0066"/>
                </a:solidFill>
                <a:latin typeface="Tahoma" pitchFamily="34" charset="0"/>
              </a:rPr>
              <a:t> </a:t>
            </a:r>
            <a:r>
              <a:rPr lang="en-US" sz="3000" i="0">
                <a:solidFill>
                  <a:srgbClr val="FF0066"/>
                </a:solidFill>
                <a:latin typeface="Tahoma" pitchFamily="34" charset="0"/>
                <a:sym typeface="Wingdings" pitchFamily="2" charset="2"/>
              </a:rPr>
              <a:t>trigeminal neuralgia </a:t>
            </a:r>
          </a:p>
          <a:p>
            <a:pPr marL="342900" indent="-342900" algn="l">
              <a:tabLst>
                <a:tab pos="342900" algn="l"/>
              </a:tabLst>
            </a:pPr>
            <a:r>
              <a:rPr lang="en-US" sz="3000" i="0">
                <a:solidFill>
                  <a:srgbClr val="FF0066"/>
                </a:solidFill>
                <a:latin typeface="Tahoma" pitchFamily="34" charset="0"/>
                <a:sym typeface="Wingdings" pitchFamily="2" charset="2"/>
              </a:rPr>
              <a:t>		(tic douloureux) A/E: Agranulocytosis – </a:t>
            </a:r>
          </a:p>
          <a:p>
            <a:pPr marL="342900" indent="-342900" algn="l">
              <a:tabLst>
                <a:tab pos="342900" algn="l"/>
              </a:tabLst>
            </a:pPr>
            <a:r>
              <a:rPr lang="en-US" sz="3000" i="0">
                <a:solidFill>
                  <a:srgbClr val="FF0066"/>
                </a:solidFill>
                <a:latin typeface="Tahoma" pitchFamily="34" charset="0"/>
                <a:sym typeface="Wingdings" pitchFamily="2" charset="2"/>
              </a:rPr>
              <a:t>		S/Sx: Sore throat</a:t>
            </a:r>
          </a:p>
          <a:p>
            <a:pPr marL="342900" indent="-342900">
              <a:tabLst>
                <a:tab pos="342900" algn="l"/>
              </a:tabLst>
            </a:pPr>
            <a:r>
              <a:rPr lang="en-US" sz="3000" i="0" u="sng">
                <a:solidFill>
                  <a:srgbClr val="FFFF00"/>
                </a:solidFill>
                <a:latin typeface="Tahoma" pitchFamily="34" charset="0"/>
                <a:sym typeface="Wingdings" pitchFamily="2" charset="2"/>
              </a:rPr>
              <a:t>MgSO4</a:t>
            </a:r>
            <a:endParaRPr lang="en-US" sz="3000" i="0">
              <a:solidFill>
                <a:srgbClr val="FFFF00"/>
              </a:solidFill>
              <a:latin typeface="Tahoma" pitchFamily="34" charset="0"/>
              <a:sym typeface="Wingdings" pitchFamily="2" charset="2"/>
            </a:endParaRPr>
          </a:p>
          <a:p>
            <a:pPr marL="342900" indent="-342900" algn="l">
              <a:tabLst>
                <a:tab pos="342900" algn="l"/>
              </a:tabLst>
            </a:pPr>
            <a:r>
              <a:rPr lang="en-US" sz="3000" i="0">
                <a:solidFill>
                  <a:srgbClr val="FF0066"/>
                </a:solidFill>
                <a:latin typeface="Tahoma" pitchFamily="34" charset="0"/>
                <a:sym typeface="Wingdings" pitchFamily="2" charset="2"/>
              </a:rPr>
              <a:t>The </a:t>
            </a:r>
            <a:r>
              <a:rPr lang="en-US" sz="3000" i="0">
                <a:solidFill>
                  <a:srgbClr val="00FF00"/>
                </a:solidFill>
                <a:latin typeface="Tahoma" pitchFamily="34" charset="0"/>
                <a:sym typeface="Wingdings" pitchFamily="2" charset="2"/>
              </a:rPr>
              <a:t>best tocolytic</a:t>
            </a:r>
            <a:r>
              <a:rPr lang="en-US" sz="3000" i="0">
                <a:solidFill>
                  <a:srgbClr val="FF0066"/>
                </a:solidFill>
                <a:latin typeface="Tahoma" pitchFamily="34" charset="0"/>
                <a:sym typeface="Wingdings" pitchFamily="2" charset="2"/>
              </a:rPr>
              <a:t> for premature labor, also </a:t>
            </a:r>
          </a:p>
          <a:p>
            <a:pPr marL="342900" indent="-342900" algn="l">
              <a:tabLst>
                <a:tab pos="342900" algn="l"/>
              </a:tabLst>
            </a:pPr>
            <a:r>
              <a:rPr lang="en-US" sz="3000" i="0">
                <a:solidFill>
                  <a:srgbClr val="FF0066"/>
                </a:solidFill>
                <a:latin typeface="Tahoma" pitchFamily="34" charset="0"/>
                <a:sym typeface="Wingdings" pitchFamily="2" charset="2"/>
              </a:rPr>
              <a:t>efficient as an anti-convulsant for Eclampsia or PIH.</a:t>
            </a:r>
          </a:p>
          <a:p>
            <a:pPr marL="342900" indent="-342900" algn="l">
              <a:tabLst>
                <a:tab pos="342900" algn="l"/>
              </a:tabLst>
            </a:pPr>
            <a:r>
              <a:rPr lang="en-US" sz="3000" i="0">
                <a:solidFill>
                  <a:srgbClr val="00FF00"/>
                </a:solidFill>
                <a:latin typeface="Tahoma" pitchFamily="34" charset="0"/>
                <a:sym typeface="Wingdings" pitchFamily="2" charset="2"/>
              </a:rPr>
              <a:t>Early side effects:</a:t>
            </a:r>
            <a:r>
              <a:rPr lang="en-US" sz="3000" i="0">
                <a:solidFill>
                  <a:srgbClr val="FF0066"/>
                </a:solidFill>
                <a:latin typeface="Tahoma" pitchFamily="34" charset="0"/>
                <a:sym typeface="Wingdings" pitchFamily="2" charset="2"/>
              </a:rPr>
              <a:t> decrease deep tendon reflex </a:t>
            </a:r>
          </a:p>
          <a:p>
            <a:pPr marL="342900" indent="-342900" algn="l">
              <a:tabLst>
                <a:tab pos="342900" algn="l"/>
              </a:tabLst>
            </a:pPr>
            <a:r>
              <a:rPr lang="en-US" sz="3000" i="0">
                <a:solidFill>
                  <a:srgbClr val="FF0066"/>
                </a:solidFill>
                <a:latin typeface="Tahoma" pitchFamily="34" charset="0"/>
                <a:sym typeface="Wingdings" pitchFamily="2" charset="2"/>
              </a:rPr>
              <a:t>and oliguria (renal failure).</a:t>
            </a:r>
          </a:p>
          <a:p>
            <a:pPr marL="342900" indent="-342900" algn="l">
              <a:tabLst>
                <a:tab pos="342900" algn="l"/>
              </a:tabLst>
            </a:pPr>
            <a:r>
              <a:rPr lang="en-US" sz="2800">
                <a:latin typeface="Lucida Sans" pitchFamily="34" charset="0"/>
                <a:sym typeface="Wingdings" pitchFamily="2" charset="2"/>
              </a:rPr>
              <a:t>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solidFill>
                  <a:srgbClr val="FFFF00"/>
                </a:solidFill>
                <a:effectLst/>
              </a:rPr>
              <a:t>MgSO4</a:t>
            </a:r>
          </a:p>
        </p:txBody>
      </p:sp>
      <p:sp>
        <p:nvSpPr>
          <p:cNvPr id="131075" name="Rectangle 3"/>
          <p:cNvSpPr>
            <a:spLocks noGrp="1" noChangeArrowheads="1"/>
          </p:cNvSpPr>
          <p:nvPr>
            <p:ph type="body" idx="4294967295"/>
          </p:nvPr>
        </p:nvSpPr>
        <p:spPr>
          <a:xfrm>
            <a:off x="0" y="1600200"/>
            <a:ext cx="8229600" cy="4530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en-US" smtClean="0">
                <a:solidFill>
                  <a:srgbClr val="00FF00"/>
                </a:solidFill>
                <a:effectLst/>
                <a:latin typeface="Tahoma" pitchFamily="34" charset="0"/>
                <a:sym typeface="Wingdings" pitchFamily="2" charset="2"/>
              </a:rPr>
              <a:t>Fatal/Late Side Effect:</a:t>
            </a:r>
            <a:r>
              <a:rPr lang="en-US" smtClean="0">
                <a:solidFill>
                  <a:srgbClr val="FF0066"/>
                </a:solidFill>
                <a:effectLst/>
                <a:latin typeface="Tahoma" pitchFamily="34" charset="0"/>
                <a:sym typeface="Wingdings" pitchFamily="2" charset="2"/>
              </a:rPr>
              <a:t> Respiratory Depression (assess the RR if it is below 12 /min).</a:t>
            </a:r>
          </a:p>
          <a:p>
            <a:pPr>
              <a:buFont typeface="Wingdings" pitchFamily="2" charset="2"/>
              <a:buNone/>
            </a:pPr>
            <a:r>
              <a:rPr lang="en-US" smtClean="0">
                <a:solidFill>
                  <a:srgbClr val="FFFF00"/>
                </a:solidFill>
                <a:effectLst/>
                <a:latin typeface="Tahoma" pitchFamily="34" charset="0"/>
                <a:sym typeface="Wingdings" pitchFamily="2" charset="2"/>
              </a:rPr>
              <a:t>Valproic Acid</a:t>
            </a:r>
            <a:r>
              <a:rPr lang="en-US" smtClean="0">
                <a:solidFill>
                  <a:srgbClr val="00FFFF"/>
                </a:solidFill>
                <a:effectLst/>
                <a:latin typeface="Tahoma" pitchFamily="34" charset="0"/>
                <a:sym typeface="Wingdings" pitchFamily="2" charset="2"/>
              </a:rPr>
              <a:t> (Depakene) therapeutic serum level: 40-100 mcg	</a:t>
            </a:r>
          </a:p>
          <a:p>
            <a:pPr>
              <a:buFont typeface="Wingdings" pitchFamily="2" charset="2"/>
              <a:buNone/>
            </a:pPr>
            <a:r>
              <a:rPr lang="en-US" smtClean="0">
                <a:solidFill>
                  <a:srgbClr val="66FF33"/>
                </a:solidFill>
                <a:effectLst/>
                <a:latin typeface="Tahoma" pitchFamily="34" charset="0"/>
                <a:sym typeface="Wingdings" pitchFamily="2" charset="2"/>
              </a:rPr>
              <a:t>Adverse Reaction:</a:t>
            </a:r>
            <a:r>
              <a:rPr lang="en-US" smtClean="0">
                <a:solidFill>
                  <a:srgbClr val="00FFFF"/>
                </a:solidFill>
                <a:effectLst/>
                <a:latin typeface="Tahoma" pitchFamily="34" charset="0"/>
                <a:sym typeface="Wingdings" pitchFamily="2" charset="2"/>
              </a:rPr>
              <a:t> Hepatotoxic (assess SGPT or ALT)</a:t>
            </a:r>
          </a:p>
          <a:p>
            <a:endParaRPr lang="en-US" smtClean="0">
              <a:effectLst/>
              <a:latin typeface="Tahoma"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ChangeArrowheads="1"/>
          </p:cNvSpPr>
          <p:nvPr/>
        </p:nvSpPr>
        <p:spPr bwMode="auto">
          <a:xfrm>
            <a:off x="228600" y="1143000"/>
            <a:ext cx="838200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800100" lvl="1" indent="-342900" algn="l">
              <a:buFontTx/>
              <a:buAutoNum type="alphaLcPeriod" startAt="5"/>
              <a:tabLst>
                <a:tab pos="365125" algn="l"/>
              </a:tabLst>
            </a:pPr>
            <a:r>
              <a:rPr lang="en-US" sz="3200" b="1" i="0">
                <a:solidFill>
                  <a:srgbClr val="00FFFF"/>
                </a:solidFill>
                <a:latin typeface="Arial" pitchFamily="34" charset="0"/>
              </a:rPr>
              <a:t>Succinimides</a:t>
            </a:r>
            <a:r>
              <a:rPr lang="en-US" sz="3200" i="0">
                <a:solidFill>
                  <a:srgbClr val="00FFFF"/>
                </a:solidFill>
                <a:latin typeface="Arial" pitchFamily="34" charset="0"/>
              </a:rPr>
              <a:t> (</a:t>
            </a:r>
            <a:r>
              <a:rPr lang="en-US" sz="3200" b="1" i="0">
                <a:solidFill>
                  <a:srgbClr val="00FFFF"/>
                </a:solidFill>
                <a:latin typeface="Arial" pitchFamily="34" charset="0"/>
              </a:rPr>
              <a:t>code: suximide)</a:t>
            </a:r>
          </a:p>
          <a:p>
            <a:pPr marL="800100" lvl="1" indent="-342900" algn="l">
              <a:tabLst>
                <a:tab pos="365125" algn="l"/>
              </a:tabLst>
            </a:pPr>
            <a:r>
              <a:rPr lang="en-US" sz="3200" b="1" i="0">
                <a:solidFill>
                  <a:srgbClr val="00FFFF"/>
                </a:solidFill>
                <a:latin typeface="Arial" pitchFamily="34" charset="0"/>
              </a:rPr>
              <a:t>	</a:t>
            </a:r>
            <a:r>
              <a:rPr lang="en-US" sz="3200" i="0">
                <a:latin typeface="Arial" pitchFamily="34" charset="0"/>
              </a:rPr>
              <a:t>- used to treat absence seizures.</a:t>
            </a:r>
          </a:p>
          <a:p>
            <a:pPr marL="800100" lvl="1" indent="-342900" algn="l">
              <a:tabLst>
                <a:tab pos="365125" algn="l"/>
              </a:tabLst>
            </a:pPr>
            <a:r>
              <a:rPr lang="en-US" sz="3200" b="1" i="0">
                <a:solidFill>
                  <a:srgbClr val="00FF00"/>
                </a:solidFill>
                <a:latin typeface="Arial" pitchFamily="34" charset="0"/>
              </a:rPr>
              <a:t>Side effects:</a:t>
            </a:r>
            <a:r>
              <a:rPr lang="en-US" sz="3200" b="1" i="0">
                <a:solidFill>
                  <a:srgbClr val="00FFFF"/>
                </a:solidFill>
                <a:latin typeface="Arial" pitchFamily="34" charset="0"/>
              </a:rPr>
              <a:t> </a:t>
            </a:r>
          </a:p>
          <a:p>
            <a:pPr marL="800100" lvl="1" indent="-342900" algn="l">
              <a:buFontTx/>
              <a:buAutoNum type="alphaLcPeriod"/>
              <a:tabLst>
                <a:tab pos="365125" algn="l"/>
              </a:tabLst>
            </a:pPr>
            <a:r>
              <a:rPr lang="en-US" sz="3200" i="0">
                <a:latin typeface="Arial" pitchFamily="34" charset="0"/>
              </a:rPr>
              <a:t>Anorexia, nausea, vomiting</a:t>
            </a:r>
          </a:p>
          <a:p>
            <a:pPr marL="800100" lvl="1" indent="-342900" algn="l">
              <a:buFontTx/>
              <a:buAutoNum type="alphaLcPeriod"/>
              <a:tabLst>
                <a:tab pos="365125" algn="l"/>
              </a:tabLst>
            </a:pPr>
            <a:r>
              <a:rPr lang="en-US" sz="3200" i="0">
                <a:latin typeface="Arial" pitchFamily="34" charset="0"/>
              </a:rPr>
              <a:t>Blood dyscrasias</a:t>
            </a:r>
          </a:p>
          <a:p>
            <a:pPr marL="1257300" lvl="2" indent="-342900" algn="l">
              <a:tabLst>
                <a:tab pos="365125" algn="l"/>
              </a:tabLst>
            </a:pPr>
            <a:r>
              <a:rPr lang="en-US" sz="3200" i="0">
                <a:latin typeface="Arial" pitchFamily="34" charset="0"/>
              </a:rPr>
              <a:t>	</a:t>
            </a:r>
          </a:p>
          <a:p>
            <a:pPr marL="1257300" lvl="2" indent="-342900" algn="l">
              <a:tabLst>
                <a:tab pos="365125" algn="l"/>
              </a:tabLst>
            </a:pPr>
            <a:r>
              <a:rPr lang="en-US" sz="3200" i="0">
                <a:latin typeface="Arial" pitchFamily="34" charset="0"/>
              </a:rPr>
              <a:t>	</a:t>
            </a:r>
            <a:r>
              <a:rPr lang="en-US" sz="3200" i="0">
                <a:solidFill>
                  <a:srgbClr val="CCCC00"/>
                </a:solidFill>
                <a:latin typeface="Arial" pitchFamily="34" charset="0"/>
              </a:rPr>
              <a:t>Ethosuximide (Zarantoin)</a:t>
            </a:r>
          </a:p>
          <a:p>
            <a:pPr marL="1257300" lvl="2" indent="-342900" algn="l">
              <a:tabLst>
                <a:tab pos="365125" algn="l"/>
              </a:tabLst>
            </a:pPr>
            <a:r>
              <a:rPr lang="en-US" sz="3200" i="0">
                <a:solidFill>
                  <a:srgbClr val="CCCC00"/>
                </a:solidFill>
                <a:latin typeface="Arial" pitchFamily="34" charset="0"/>
              </a:rPr>
              <a:t>	</a:t>
            </a:r>
          </a:p>
          <a:p>
            <a:pPr marL="1257300" lvl="2" indent="-342900" algn="l">
              <a:tabLst>
                <a:tab pos="365125" algn="l"/>
              </a:tabLst>
            </a:pPr>
            <a:r>
              <a:rPr lang="en-US" sz="3200" i="0">
                <a:solidFill>
                  <a:srgbClr val="CCCC00"/>
                </a:solidFill>
                <a:latin typeface="Arial" pitchFamily="34" charset="0"/>
              </a:rPr>
              <a:t>	Methoximide (Celontin)</a:t>
            </a:r>
          </a:p>
          <a:p>
            <a:pPr marL="1257300" lvl="2" indent="-342900" algn="l">
              <a:tabLst>
                <a:tab pos="365125" algn="l"/>
              </a:tabLst>
            </a:pPr>
            <a:r>
              <a:rPr lang="en-US" sz="3200" i="0">
                <a:solidFill>
                  <a:srgbClr val="CCCC00"/>
                </a:solidFill>
                <a:latin typeface="Arial" pitchFamily="34" charset="0"/>
              </a:rPr>
              <a:t>	</a:t>
            </a:r>
          </a:p>
          <a:p>
            <a:pPr marL="1257300" lvl="2" indent="-342900" algn="l">
              <a:tabLst>
                <a:tab pos="365125" algn="l"/>
              </a:tabLst>
            </a:pPr>
            <a:r>
              <a:rPr lang="en-US" sz="3200" i="0">
                <a:solidFill>
                  <a:srgbClr val="CCCC00"/>
                </a:solidFill>
                <a:latin typeface="Arial" pitchFamily="34" charset="0"/>
              </a:rPr>
              <a:t>	Phensuximide (Milontin)</a:t>
            </a:r>
          </a:p>
        </p:txBody>
      </p:sp>
      <p:sp>
        <p:nvSpPr>
          <p:cNvPr id="61443" name="WordArt 5"/>
          <p:cNvSpPr>
            <a:spLocks noChangeArrowheads="1" noChangeShapeType="1" noTextEdit="1"/>
          </p:cNvSpPr>
          <p:nvPr/>
        </p:nvSpPr>
        <p:spPr bwMode="auto">
          <a:xfrm>
            <a:off x="1905000" y="152400"/>
            <a:ext cx="5410200" cy="552450"/>
          </a:xfrm>
          <a:prstGeom prst="rect">
            <a:avLst/>
          </a:prstGeom>
        </p:spPr>
        <p:txBody>
          <a:bodyPr wrap="none" fromWordArt="1">
            <a:prstTxWarp prst="textPlain">
              <a:avLst>
                <a:gd name="adj" fmla="val 50000"/>
              </a:avLst>
            </a:prstTxWarp>
          </a:bodyPr>
          <a:lstStyle/>
          <a:p>
            <a:r>
              <a:rPr lang="en-PH"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ANTICONVULSANTS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76200" y="30163"/>
            <a:ext cx="85915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3600" b="1" i="0">
                <a:solidFill>
                  <a:srgbClr val="FF0066"/>
                </a:solidFill>
                <a:latin typeface="Bradley Hand ITC" pitchFamily="66" charset="0"/>
              </a:rPr>
              <a:t>General Principles of Drug Administration and Safety Guidelines Giving Medications</a:t>
            </a:r>
            <a:r>
              <a:rPr lang="en-US" sz="2800" b="1" i="0">
                <a:latin typeface="Bradley Hand ITC" pitchFamily="66" charset="0"/>
              </a:rPr>
              <a:t> </a:t>
            </a:r>
          </a:p>
        </p:txBody>
      </p:sp>
      <p:sp>
        <p:nvSpPr>
          <p:cNvPr id="9219" name="Line 5"/>
          <p:cNvSpPr>
            <a:spLocks noChangeShapeType="1"/>
          </p:cNvSpPr>
          <p:nvPr/>
        </p:nvSpPr>
        <p:spPr bwMode="auto">
          <a:xfrm>
            <a:off x="609600" y="1143000"/>
            <a:ext cx="8534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9220" name="Rectangle 6"/>
          <p:cNvSpPr>
            <a:spLocks noChangeArrowheads="1"/>
          </p:cNvSpPr>
          <p:nvPr/>
        </p:nvSpPr>
        <p:spPr bwMode="auto">
          <a:xfrm>
            <a:off x="152400" y="2270125"/>
            <a:ext cx="89154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tabLst>
                <a:tab pos="182563" algn="l"/>
              </a:tabLst>
            </a:pPr>
            <a:r>
              <a:rPr lang="en-US" sz="2800" i="0">
                <a:solidFill>
                  <a:srgbClr val="00FFFF"/>
                </a:solidFill>
                <a:latin typeface="Imprint MT Shadow" pitchFamily="82" charset="0"/>
              </a:rPr>
              <a:t>21. Check the patient’s chart for allergies to components of the medication.</a:t>
            </a:r>
          </a:p>
          <a:p>
            <a:pPr algn="l">
              <a:tabLst>
                <a:tab pos="182563" algn="l"/>
              </a:tabLst>
            </a:pPr>
            <a:r>
              <a:rPr lang="en-US" sz="2800" b="1" i="0">
                <a:solidFill>
                  <a:srgbClr val="FF0066"/>
                </a:solidFill>
                <a:latin typeface="Imprint MT Shadow" pitchFamily="82" charset="0"/>
              </a:rPr>
              <a:t>22. </a:t>
            </a:r>
            <a:r>
              <a:rPr lang="en-US" sz="2800" b="1" i="0" u="sng">
                <a:solidFill>
                  <a:srgbClr val="FF0066"/>
                </a:solidFill>
                <a:latin typeface="Imprint MT Shadow" pitchFamily="82" charset="0"/>
              </a:rPr>
              <a:t>Check the medication’s expiration date.</a:t>
            </a:r>
            <a:endParaRPr lang="en-US" sz="2800" i="0">
              <a:solidFill>
                <a:srgbClr val="FF0066"/>
              </a:solidFill>
              <a:latin typeface="Imprint MT Shadow" pitchFamily="82" charset="0"/>
            </a:endParaRPr>
          </a:p>
          <a:p>
            <a:pPr algn="l">
              <a:tabLst>
                <a:tab pos="182563" algn="l"/>
              </a:tabLst>
            </a:pPr>
            <a:r>
              <a:rPr lang="en-US" sz="2800" b="1" i="0">
                <a:solidFill>
                  <a:srgbClr val="FF0066"/>
                </a:solidFill>
                <a:latin typeface="Imprint MT Shadow" pitchFamily="82" charset="0"/>
              </a:rPr>
              <a:t>23. </a:t>
            </a:r>
            <a:r>
              <a:rPr lang="en-US" sz="2800" b="1" i="0" u="sng">
                <a:solidFill>
                  <a:srgbClr val="FF0066"/>
                </a:solidFill>
                <a:latin typeface="Imprint MT Shadow" pitchFamily="82" charset="0"/>
              </a:rPr>
              <a:t>Be alert for color changes, precipitation, odor, or any indication that the medication’s properties have changed (especially insulin, nitroglycerin &amp; phenytoin)</a:t>
            </a:r>
            <a:r>
              <a:rPr lang="en-US" sz="2800" b="1" i="0">
                <a:solidFill>
                  <a:srgbClr val="FF0066"/>
                </a:solidFill>
                <a:latin typeface="Imprint MT Shadow" pitchFamily="82" charset="0"/>
              </a:rPr>
              <a:t>.</a:t>
            </a:r>
            <a:r>
              <a:rPr lang="en-US" sz="2800" b="1" i="0" u="sng">
                <a:solidFill>
                  <a:srgbClr val="FF0066"/>
                </a:solidFill>
                <a:latin typeface="Imprint MT Shadow" pitchFamily="82" charset="0"/>
              </a:rPr>
              <a:t> </a:t>
            </a:r>
            <a:endParaRPr lang="en-US" sz="2800" i="0">
              <a:solidFill>
                <a:srgbClr val="FF0066"/>
              </a:solidFill>
              <a:latin typeface="Imprint MT Shadow" pitchFamily="82" charset="0"/>
            </a:endParaRPr>
          </a:p>
          <a:p>
            <a:pPr algn="l">
              <a:tabLst>
                <a:tab pos="182563" algn="l"/>
              </a:tabLst>
            </a:pPr>
            <a:r>
              <a:rPr lang="en-US" sz="2800" i="0">
                <a:solidFill>
                  <a:srgbClr val="00FFFF"/>
                </a:solidFill>
                <a:latin typeface="Imprint MT Shadow" pitchFamily="82" charset="0"/>
              </a:rPr>
              <a:t>24. Measure exactly; there should be no bubbles.</a:t>
            </a:r>
          </a:p>
          <a:p>
            <a:pPr algn="l">
              <a:tabLst>
                <a:tab pos="182563" algn="l"/>
              </a:tabLst>
            </a:pPr>
            <a:r>
              <a:rPr lang="en-US" sz="2800" b="1" i="0">
                <a:solidFill>
                  <a:srgbClr val="FF0066"/>
                </a:solidFill>
                <a:latin typeface="Imprint MT Shadow" pitchFamily="82" charset="0"/>
              </a:rPr>
              <a:t>25. </a:t>
            </a:r>
            <a:r>
              <a:rPr lang="en-US" sz="2800" b="1" i="0" u="sng">
                <a:solidFill>
                  <a:srgbClr val="FF0066"/>
                </a:solidFill>
                <a:latin typeface="Imprint MT Shadow" pitchFamily="82" charset="0"/>
              </a:rPr>
              <a:t>Have sharps containers as close to the area of use as possible.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WordArt 4"/>
          <p:cNvSpPr>
            <a:spLocks noChangeArrowheads="1" noChangeShapeType="1" noTextEdit="1"/>
          </p:cNvSpPr>
          <p:nvPr/>
        </p:nvSpPr>
        <p:spPr bwMode="auto">
          <a:xfrm>
            <a:off x="609600" y="3124200"/>
            <a:ext cx="6781800" cy="1020763"/>
          </a:xfrm>
          <a:prstGeom prst="rect">
            <a:avLst/>
          </a:prstGeom>
        </p:spPr>
        <p:txBody>
          <a:bodyPr wrap="none" fromWordArt="1">
            <a:prstTxWarp prst="textPlain">
              <a:avLst>
                <a:gd name="adj" fmla="val 50000"/>
              </a:avLst>
            </a:prstTxWarp>
          </a:bodyPr>
          <a:lstStyle/>
          <a:p>
            <a:r>
              <a:rPr lang="en-PH" sz="3600" b="1" kern="10">
                <a:ln w="9525">
                  <a:solidFill>
                    <a:srgbClr val="0000FF"/>
                  </a:solidFill>
                  <a:round/>
                  <a:headEnd/>
                  <a:tailEnd/>
                </a:ln>
                <a:solidFill>
                  <a:srgbClr val="FF0000"/>
                </a:solidFill>
                <a:effectLst>
                  <a:outerShdw dist="563972" dir="14049741" sx="125000" sy="125000" algn="tl" rotWithShape="0">
                    <a:srgbClr val="C7DFD3">
                      <a:alpha val="79999"/>
                    </a:srgbClr>
                  </a:outerShdw>
                </a:effectLst>
                <a:latin typeface="Arial"/>
                <a:cs typeface="Arial"/>
              </a:rPr>
              <a:t>ANTIPSYCHOTICS</a:t>
            </a:r>
          </a:p>
        </p:txBody>
      </p:sp>
      <p:sp>
        <p:nvSpPr>
          <p:cNvPr id="62467" name="Line 5"/>
          <p:cNvSpPr>
            <a:spLocks noChangeShapeType="1"/>
          </p:cNvSpPr>
          <p:nvPr/>
        </p:nvSpPr>
        <p:spPr bwMode="auto">
          <a:xfrm>
            <a:off x="1828800" y="4343400"/>
            <a:ext cx="7315200" cy="0"/>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62468" name="Line 6"/>
          <p:cNvSpPr>
            <a:spLocks noChangeShapeType="1"/>
          </p:cNvSpPr>
          <p:nvPr/>
        </p:nvSpPr>
        <p:spPr bwMode="auto">
          <a:xfrm>
            <a:off x="2286000" y="4495800"/>
            <a:ext cx="6858000" cy="0"/>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62469" name="Line 7"/>
          <p:cNvSpPr>
            <a:spLocks noChangeShapeType="1"/>
          </p:cNvSpPr>
          <p:nvPr/>
        </p:nvSpPr>
        <p:spPr bwMode="auto">
          <a:xfrm>
            <a:off x="2667000" y="4648200"/>
            <a:ext cx="6477000" cy="0"/>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277813"/>
            <a:ext cx="8229600" cy="560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4000" smtClean="0">
                <a:effectLst/>
              </a:rPr>
              <a:t>UNDESIRABLE EFFECTS</a:t>
            </a:r>
          </a:p>
        </p:txBody>
      </p:sp>
      <p:sp>
        <p:nvSpPr>
          <p:cNvPr id="133123" name="Rectangle 3"/>
          <p:cNvSpPr>
            <a:spLocks noGrp="1" noChangeArrowheads="1"/>
          </p:cNvSpPr>
          <p:nvPr>
            <p:ph type="body" idx="1"/>
          </p:nvPr>
        </p:nvSpPr>
        <p:spPr>
          <a:xfrm>
            <a:off x="228600" y="1143000"/>
            <a:ext cx="8686800" cy="5486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buFont typeface="Wingdings" pitchFamily="2" charset="2"/>
              <a:buNone/>
            </a:pPr>
            <a:r>
              <a:rPr lang="en-US" smtClean="0">
                <a:effectLst/>
              </a:rPr>
              <a:t>		- edation </a:t>
            </a:r>
          </a:p>
          <a:p>
            <a:pPr>
              <a:lnSpc>
                <a:spcPct val="90000"/>
              </a:lnSpc>
              <a:buFont typeface="Wingdings" pitchFamily="2" charset="2"/>
              <a:buNone/>
            </a:pPr>
            <a:r>
              <a:rPr lang="en-US" smtClean="0">
                <a:effectLst/>
              </a:rPr>
              <a:t>		- unlight sensitivity</a:t>
            </a:r>
          </a:p>
          <a:p>
            <a:pPr>
              <a:lnSpc>
                <a:spcPct val="90000"/>
              </a:lnSpc>
              <a:buFont typeface="Wingdings" pitchFamily="2" charset="2"/>
              <a:buNone/>
            </a:pPr>
            <a:endParaRPr lang="en-US" smtClean="0">
              <a:effectLst/>
            </a:endParaRPr>
          </a:p>
          <a:p>
            <a:pPr>
              <a:lnSpc>
                <a:spcPct val="90000"/>
              </a:lnSpc>
              <a:buFont typeface="Wingdings" pitchFamily="2" charset="2"/>
              <a:buNone/>
            </a:pPr>
            <a:r>
              <a:rPr lang="en-US" smtClean="0">
                <a:effectLst/>
              </a:rPr>
              <a:t>		- ardive dyskinesia</a:t>
            </a:r>
          </a:p>
          <a:p>
            <a:pPr>
              <a:lnSpc>
                <a:spcPct val="90000"/>
              </a:lnSpc>
              <a:buFont typeface="Wingdings" pitchFamily="2" charset="2"/>
              <a:buNone/>
            </a:pPr>
            <a:r>
              <a:rPr lang="en-US" smtClean="0">
                <a:effectLst/>
              </a:rPr>
              <a:t>		- achycardia</a:t>
            </a:r>
          </a:p>
          <a:p>
            <a:pPr>
              <a:lnSpc>
                <a:spcPct val="90000"/>
              </a:lnSpc>
              <a:buFont typeface="Wingdings" pitchFamily="2" charset="2"/>
              <a:buNone/>
            </a:pPr>
            <a:r>
              <a:rPr lang="en-US" smtClean="0">
                <a:effectLst/>
              </a:rPr>
              <a:t>		- remors</a:t>
            </a:r>
          </a:p>
          <a:p>
            <a:pPr>
              <a:lnSpc>
                <a:spcPct val="90000"/>
              </a:lnSpc>
              <a:buFont typeface="Wingdings" pitchFamily="2" charset="2"/>
              <a:buNone/>
            </a:pPr>
            <a:endParaRPr lang="en-US" smtClean="0">
              <a:effectLst/>
            </a:endParaRPr>
          </a:p>
          <a:p>
            <a:pPr>
              <a:lnSpc>
                <a:spcPct val="90000"/>
              </a:lnSpc>
              <a:buFont typeface="Wingdings" pitchFamily="2" charset="2"/>
              <a:buNone/>
            </a:pPr>
            <a:r>
              <a:rPr lang="en-US" smtClean="0">
                <a:effectLst/>
              </a:rPr>
              <a:t>		- nticholinergic</a:t>
            </a:r>
          </a:p>
          <a:p>
            <a:pPr>
              <a:lnSpc>
                <a:spcPct val="90000"/>
              </a:lnSpc>
              <a:buFont typeface="Wingdings" pitchFamily="2" charset="2"/>
              <a:buNone/>
            </a:pPr>
            <a:r>
              <a:rPr lang="en-US" smtClean="0">
                <a:effectLst/>
              </a:rPr>
              <a:t>		- granulocytosis</a:t>
            </a:r>
          </a:p>
          <a:p>
            <a:pPr>
              <a:lnSpc>
                <a:spcPct val="90000"/>
              </a:lnSpc>
              <a:buFont typeface="Wingdings" pitchFamily="2" charset="2"/>
              <a:buNone/>
            </a:pPr>
            <a:r>
              <a:rPr lang="en-US" smtClean="0">
                <a:effectLst/>
              </a:rPr>
              <a:t>		- addiction</a:t>
            </a:r>
          </a:p>
        </p:txBody>
      </p:sp>
      <p:sp>
        <p:nvSpPr>
          <p:cNvPr id="133124" name="WordArt 4"/>
          <p:cNvSpPr>
            <a:spLocks noChangeArrowheads="1" noChangeShapeType="1" noTextEdit="1"/>
          </p:cNvSpPr>
          <p:nvPr/>
        </p:nvSpPr>
        <p:spPr bwMode="auto">
          <a:xfrm>
            <a:off x="533400" y="1219200"/>
            <a:ext cx="533400" cy="9144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S</a:t>
            </a:r>
          </a:p>
        </p:txBody>
      </p:sp>
      <p:sp>
        <p:nvSpPr>
          <p:cNvPr id="133125" name="WordArt 5"/>
          <p:cNvSpPr>
            <a:spLocks noChangeArrowheads="1" noChangeShapeType="1" noTextEdit="1"/>
          </p:cNvSpPr>
          <p:nvPr/>
        </p:nvSpPr>
        <p:spPr bwMode="auto">
          <a:xfrm>
            <a:off x="457200" y="3048000"/>
            <a:ext cx="533400" cy="8382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T</a:t>
            </a:r>
          </a:p>
        </p:txBody>
      </p:sp>
      <p:sp>
        <p:nvSpPr>
          <p:cNvPr id="133126" name="WordArt 6"/>
          <p:cNvSpPr>
            <a:spLocks noChangeArrowheads="1" noChangeShapeType="1" noTextEdit="1"/>
          </p:cNvSpPr>
          <p:nvPr/>
        </p:nvSpPr>
        <p:spPr bwMode="auto">
          <a:xfrm>
            <a:off x="533400" y="5181600"/>
            <a:ext cx="609600" cy="8382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A</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a:xfrm>
            <a:off x="457200" y="762000"/>
            <a:ext cx="8229600" cy="525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en-US" smtClean="0">
                <a:effectLst/>
              </a:rPr>
              <a:t>		- euroleptic malignant syndrome</a:t>
            </a:r>
          </a:p>
          <a:p>
            <a:pPr>
              <a:buFont typeface="Wingdings" pitchFamily="2" charset="2"/>
              <a:buNone/>
            </a:pPr>
            <a:endParaRPr lang="en-US" smtClean="0">
              <a:effectLst/>
            </a:endParaRPr>
          </a:p>
          <a:p>
            <a:pPr>
              <a:buFont typeface="Wingdings" pitchFamily="2" charset="2"/>
              <a:buNone/>
            </a:pPr>
            <a:r>
              <a:rPr lang="en-US" smtClean="0">
                <a:effectLst/>
              </a:rPr>
              <a:t>		- ardiac arrhythmias (orthostatic 	hypotension)</a:t>
            </a:r>
          </a:p>
          <a:p>
            <a:pPr>
              <a:buFont typeface="Wingdings" pitchFamily="2" charset="2"/>
              <a:buNone/>
            </a:pPr>
            <a:endParaRPr lang="en-US" smtClean="0">
              <a:effectLst/>
            </a:endParaRPr>
          </a:p>
          <a:p>
            <a:pPr>
              <a:buFont typeface="Wingdings" pitchFamily="2" charset="2"/>
              <a:buNone/>
            </a:pPr>
            <a:r>
              <a:rPr lang="en-US" smtClean="0">
                <a:effectLst/>
              </a:rPr>
              <a:t>		- xtrapyramidal (akathesia)</a:t>
            </a:r>
          </a:p>
          <a:p>
            <a:pPr>
              <a:buFont typeface="Wingdings" pitchFamily="2" charset="2"/>
              <a:buNone/>
            </a:pPr>
            <a:r>
              <a:rPr lang="en-US" smtClean="0">
                <a:effectLst/>
              </a:rPr>
              <a:t>		- ndocrine (change in libido)</a:t>
            </a:r>
          </a:p>
        </p:txBody>
      </p:sp>
      <p:sp>
        <p:nvSpPr>
          <p:cNvPr id="134148" name="WordArt 4"/>
          <p:cNvSpPr>
            <a:spLocks noChangeArrowheads="1" noChangeShapeType="1" noTextEdit="1"/>
          </p:cNvSpPr>
          <p:nvPr/>
        </p:nvSpPr>
        <p:spPr bwMode="auto">
          <a:xfrm>
            <a:off x="533400" y="609600"/>
            <a:ext cx="457200" cy="9144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N</a:t>
            </a:r>
          </a:p>
        </p:txBody>
      </p:sp>
      <p:sp>
        <p:nvSpPr>
          <p:cNvPr id="134149" name="WordArt 5"/>
          <p:cNvSpPr>
            <a:spLocks noChangeArrowheads="1" noChangeShapeType="1" noTextEdit="1"/>
          </p:cNvSpPr>
          <p:nvPr/>
        </p:nvSpPr>
        <p:spPr bwMode="auto">
          <a:xfrm>
            <a:off x="533400" y="2057400"/>
            <a:ext cx="533400" cy="9144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C</a:t>
            </a:r>
          </a:p>
        </p:txBody>
      </p:sp>
      <p:sp>
        <p:nvSpPr>
          <p:cNvPr id="134151" name="WordArt 7"/>
          <p:cNvSpPr>
            <a:spLocks noChangeArrowheads="1" noChangeShapeType="1" noTextEdit="1"/>
          </p:cNvSpPr>
          <p:nvPr/>
        </p:nvSpPr>
        <p:spPr bwMode="auto">
          <a:xfrm>
            <a:off x="533400" y="3657600"/>
            <a:ext cx="533400" cy="9144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ChangeArrowheads="1"/>
          </p:cNvSpPr>
          <p:nvPr/>
        </p:nvSpPr>
        <p:spPr bwMode="auto">
          <a:xfrm>
            <a:off x="152400" y="977900"/>
            <a:ext cx="8991600" cy="588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r>
              <a:rPr lang="en-US" sz="3200" b="1">
                <a:solidFill>
                  <a:srgbClr val="00FFFF"/>
                </a:solidFill>
                <a:latin typeface="Times New Roman" pitchFamily="18" charset="0"/>
              </a:rPr>
              <a:t>Another word:</a:t>
            </a:r>
            <a:r>
              <a:rPr lang="en-US" sz="3200" b="1">
                <a:latin typeface="Times New Roman" pitchFamily="18" charset="0"/>
              </a:rPr>
              <a:t> </a:t>
            </a:r>
            <a:r>
              <a:rPr lang="en-US" sz="3200" b="1">
                <a:solidFill>
                  <a:srgbClr val="FF0066"/>
                </a:solidFill>
                <a:latin typeface="Times New Roman" pitchFamily="18" charset="0"/>
              </a:rPr>
              <a:t>Neuroleptic / Major Tranquilizers</a:t>
            </a:r>
          </a:p>
          <a:p>
            <a:pPr indent="457200"/>
            <a:endParaRPr lang="en-US" sz="2000">
              <a:latin typeface="Times New Roman" pitchFamily="18" charset="0"/>
            </a:endParaRPr>
          </a:p>
          <a:p>
            <a:pPr indent="457200" algn="l"/>
            <a:r>
              <a:rPr lang="en-US" sz="3200" b="1">
                <a:solidFill>
                  <a:srgbClr val="00FFFF"/>
                </a:solidFill>
                <a:latin typeface="Times New Roman" pitchFamily="18" charset="0"/>
              </a:rPr>
              <a:t>USES</a:t>
            </a:r>
            <a:r>
              <a:rPr lang="en-US" sz="3200">
                <a:solidFill>
                  <a:srgbClr val="00FFFF"/>
                </a:solidFill>
                <a:latin typeface="Times New Roman" pitchFamily="18" charset="0"/>
              </a:rPr>
              <a:t>:</a:t>
            </a:r>
            <a:r>
              <a:rPr lang="en-US" sz="3200">
                <a:latin typeface="Times New Roman" pitchFamily="18" charset="0"/>
              </a:rPr>
              <a:t> </a:t>
            </a:r>
            <a:r>
              <a:rPr lang="en-US" sz="3200">
                <a:solidFill>
                  <a:srgbClr val="FF0066"/>
                </a:solidFill>
                <a:latin typeface="Times New Roman" pitchFamily="18" charset="0"/>
              </a:rPr>
              <a:t>Schizophrenia, acute mania, depression and organic conditions; Non-psychiatric cases: Nausea and vomiting, pre-anesthesia, intractable hiccups.</a:t>
            </a:r>
          </a:p>
          <a:p>
            <a:pPr indent="457200" algn="l"/>
            <a:endParaRPr lang="en-US" sz="2000">
              <a:solidFill>
                <a:srgbClr val="FF0066"/>
              </a:solidFill>
              <a:latin typeface="Times New Roman" pitchFamily="18" charset="0"/>
            </a:endParaRPr>
          </a:p>
          <a:p>
            <a:pPr indent="457200" algn="l"/>
            <a:r>
              <a:rPr lang="en-US" sz="3200" b="1">
                <a:solidFill>
                  <a:srgbClr val="00FF00"/>
                </a:solidFill>
                <a:latin typeface="Times New Roman" pitchFamily="18" charset="0"/>
              </a:rPr>
              <a:t>Antipsychotics can only decrease the positive symptoms of schizophrenia, but not the negative symptom such as ambivalence.</a:t>
            </a:r>
            <a:r>
              <a:rPr lang="en-US" sz="3200">
                <a:latin typeface="Times New Roman" pitchFamily="18" charset="0"/>
              </a:rPr>
              <a:t> </a:t>
            </a:r>
          </a:p>
          <a:p>
            <a:pPr indent="457200" algn="l"/>
            <a:endParaRPr lang="en-US" sz="2000">
              <a:latin typeface="Times New Roman" pitchFamily="18" charset="0"/>
            </a:endParaRPr>
          </a:p>
          <a:p>
            <a:pPr indent="457200" algn="l"/>
            <a:r>
              <a:rPr lang="en-US" sz="3200">
                <a:latin typeface="Times New Roman" pitchFamily="18" charset="0"/>
              </a:rPr>
              <a:t> </a:t>
            </a:r>
            <a:r>
              <a:rPr lang="en-US" sz="3200" b="1">
                <a:solidFill>
                  <a:srgbClr val="00FFFF"/>
                </a:solidFill>
                <a:latin typeface="Times New Roman" pitchFamily="18" charset="0"/>
              </a:rPr>
              <a:t>Action:</a:t>
            </a:r>
            <a:r>
              <a:rPr lang="en-US" sz="3200">
                <a:solidFill>
                  <a:srgbClr val="FF0066"/>
                </a:solidFill>
                <a:latin typeface="Times New Roman" pitchFamily="18" charset="0"/>
              </a:rPr>
              <a:t>↓ </a:t>
            </a:r>
            <a:r>
              <a:rPr lang="en-US" sz="3200" b="1">
                <a:solidFill>
                  <a:srgbClr val="FF0066"/>
                </a:solidFill>
                <a:latin typeface="Times New Roman" pitchFamily="18" charset="0"/>
              </a:rPr>
              <a:t>delusion, hallucinations, looseness of association to decrease levels of dopamine in the substantia nigra</a:t>
            </a:r>
          </a:p>
        </p:txBody>
      </p:sp>
      <p:sp>
        <p:nvSpPr>
          <p:cNvPr id="63491" name="Rectangle 5"/>
          <p:cNvSpPr>
            <a:spLocks noChangeArrowheads="1"/>
          </p:cNvSpPr>
          <p:nvPr/>
        </p:nvSpPr>
        <p:spPr bwMode="auto">
          <a:xfrm>
            <a:off x="2743200" y="60325"/>
            <a:ext cx="3581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4500" b="1" i="0">
                <a:latin typeface="Freestyle Script" pitchFamily="66" charset="0"/>
              </a:rPr>
              <a:t>ANTIPSYCHOTICS</a:t>
            </a:r>
          </a:p>
        </p:txBody>
      </p:sp>
      <p:sp>
        <p:nvSpPr>
          <p:cNvPr id="63492" name="Line 6"/>
          <p:cNvSpPr>
            <a:spLocks noChangeShapeType="1"/>
          </p:cNvSpPr>
          <p:nvPr/>
        </p:nvSpPr>
        <p:spPr bwMode="auto">
          <a:xfrm>
            <a:off x="3352800" y="6858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ChangeArrowheads="1"/>
          </p:cNvSpPr>
          <p:nvPr/>
        </p:nvSpPr>
        <p:spPr bwMode="auto">
          <a:xfrm>
            <a:off x="125413" y="974725"/>
            <a:ext cx="11228387"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b="1" i="0">
                <a:solidFill>
                  <a:srgbClr val="00FF00"/>
                </a:solidFill>
                <a:latin typeface="Times New Roman" pitchFamily="18" charset="0"/>
              </a:rPr>
              <a:t>I. PHENOTHIAZINE	</a:t>
            </a:r>
            <a:r>
              <a:rPr lang="en-US" sz="3000" b="1" i="0">
                <a:latin typeface="Times New Roman" pitchFamily="18" charset="0"/>
              </a:rPr>
              <a:t>	</a:t>
            </a:r>
            <a:r>
              <a:rPr lang="en-US" sz="3000" i="0">
                <a:latin typeface="Times New Roman" pitchFamily="18" charset="0"/>
              </a:rPr>
              <a:t>Code: </a:t>
            </a:r>
            <a:r>
              <a:rPr lang="en-US" sz="3000" b="1" i="0" u="sng">
                <a:solidFill>
                  <a:srgbClr val="FF0000"/>
                </a:solidFill>
                <a:latin typeface="Times New Roman" pitchFamily="18" charset="0"/>
              </a:rPr>
              <a:t>AZINE</a:t>
            </a:r>
            <a:endParaRPr lang="en-US" sz="3000" i="0">
              <a:solidFill>
                <a:srgbClr val="FF0000"/>
              </a:solidFill>
              <a:latin typeface="Times New Roman" pitchFamily="18" charset="0"/>
            </a:endParaRPr>
          </a:p>
          <a:p>
            <a:pPr algn="l"/>
            <a:r>
              <a:rPr lang="en-US" sz="3000" b="1" i="0">
                <a:latin typeface="Times New Roman" pitchFamily="18" charset="0"/>
              </a:rPr>
              <a:t>	</a:t>
            </a:r>
            <a:r>
              <a:rPr lang="en-US" sz="3000" i="0">
                <a:solidFill>
                  <a:schemeClr val="accent1"/>
                </a:solidFill>
                <a:latin typeface="Times New Roman" pitchFamily="18" charset="0"/>
              </a:rPr>
              <a:t>Fluphen</a:t>
            </a:r>
            <a:r>
              <a:rPr lang="en-US" sz="3000" i="0" u="sng">
                <a:solidFill>
                  <a:srgbClr val="00FFFF"/>
                </a:solidFill>
                <a:latin typeface="Times New Roman" pitchFamily="18" charset="0"/>
              </a:rPr>
              <a:t>azine</a:t>
            </a:r>
            <a:r>
              <a:rPr lang="en-US" sz="3000" b="1" i="0">
                <a:solidFill>
                  <a:schemeClr val="accent1"/>
                </a:solidFill>
                <a:latin typeface="Times New Roman" pitchFamily="18" charset="0"/>
              </a:rPr>
              <a:t> </a:t>
            </a:r>
            <a:r>
              <a:rPr lang="en-US" sz="3000" i="0">
                <a:solidFill>
                  <a:schemeClr val="accent1"/>
                </a:solidFill>
                <a:latin typeface="Times New Roman" pitchFamily="18" charset="0"/>
              </a:rPr>
              <a:t>(Prolixin)*</a:t>
            </a:r>
          </a:p>
          <a:p>
            <a:pPr algn="l"/>
            <a:r>
              <a:rPr lang="en-US" sz="3000" i="0">
                <a:solidFill>
                  <a:schemeClr val="accent1"/>
                </a:solidFill>
                <a:latin typeface="Times New Roman" pitchFamily="18" charset="0"/>
              </a:rPr>
              <a:t>	Acetophen</a:t>
            </a:r>
            <a:r>
              <a:rPr lang="en-US" sz="3000" i="0" u="sng">
                <a:solidFill>
                  <a:srgbClr val="00FFFF"/>
                </a:solidFill>
                <a:latin typeface="Times New Roman" pitchFamily="18" charset="0"/>
              </a:rPr>
              <a:t>azine</a:t>
            </a:r>
            <a:r>
              <a:rPr lang="en-US" sz="3000" i="0">
                <a:solidFill>
                  <a:schemeClr val="accent1"/>
                </a:solidFill>
                <a:latin typeface="Times New Roman" pitchFamily="18" charset="0"/>
              </a:rPr>
              <a:t> (Tindal)</a:t>
            </a:r>
          </a:p>
          <a:p>
            <a:pPr algn="l"/>
            <a:r>
              <a:rPr lang="en-US" sz="3000" i="0">
                <a:solidFill>
                  <a:schemeClr val="accent1"/>
                </a:solidFill>
                <a:latin typeface="Times New Roman" pitchFamily="18" charset="0"/>
              </a:rPr>
              <a:t>	Pherphen</a:t>
            </a:r>
            <a:r>
              <a:rPr lang="en-US" sz="3000" i="0" u="sng">
                <a:solidFill>
                  <a:srgbClr val="00FFFF"/>
                </a:solidFill>
                <a:latin typeface="Times New Roman" pitchFamily="18" charset="0"/>
              </a:rPr>
              <a:t>azine</a:t>
            </a:r>
            <a:r>
              <a:rPr lang="en-US" sz="3000" i="0">
                <a:solidFill>
                  <a:srgbClr val="00FFFF"/>
                </a:solidFill>
                <a:latin typeface="Times New Roman" pitchFamily="18" charset="0"/>
              </a:rPr>
              <a:t> </a:t>
            </a:r>
            <a:r>
              <a:rPr lang="en-US" sz="3000" i="0">
                <a:solidFill>
                  <a:schemeClr val="accent1"/>
                </a:solidFill>
                <a:latin typeface="Times New Roman" pitchFamily="18" charset="0"/>
              </a:rPr>
              <a:t>(Trilafon)</a:t>
            </a:r>
          </a:p>
          <a:p>
            <a:pPr algn="l"/>
            <a:r>
              <a:rPr lang="en-US" sz="3000" i="0">
                <a:solidFill>
                  <a:schemeClr val="accent1"/>
                </a:solidFill>
                <a:latin typeface="Times New Roman" pitchFamily="18" charset="0"/>
              </a:rPr>
              <a:t>	Prom</a:t>
            </a:r>
            <a:r>
              <a:rPr lang="en-US" sz="3000" i="0" u="sng">
                <a:solidFill>
                  <a:srgbClr val="00FFFF"/>
                </a:solidFill>
                <a:latin typeface="Times New Roman" pitchFamily="18" charset="0"/>
              </a:rPr>
              <a:t>azine</a:t>
            </a:r>
            <a:r>
              <a:rPr lang="en-US" sz="3000" i="0">
                <a:solidFill>
                  <a:srgbClr val="00FFFF"/>
                </a:solidFill>
                <a:latin typeface="Times New Roman" pitchFamily="18" charset="0"/>
              </a:rPr>
              <a:t> </a:t>
            </a:r>
            <a:r>
              <a:rPr lang="en-US" sz="3000" i="0">
                <a:solidFill>
                  <a:schemeClr val="accent1"/>
                </a:solidFill>
                <a:latin typeface="Times New Roman" pitchFamily="18" charset="0"/>
              </a:rPr>
              <a:t>(Sparine)</a:t>
            </a:r>
          </a:p>
          <a:p>
            <a:pPr algn="l"/>
            <a:r>
              <a:rPr lang="en-US" sz="3000" i="0">
                <a:solidFill>
                  <a:schemeClr val="accent1"/>
                </a:solidFill>
                <a:latin typeface="Times New Roman" pitchFamily="18" charset="0"/>
              </a:rPr>
              <a:t>Chlorprom</a:t>
            </a:r>
            <a:r>
              <a:rPr lang="en-US" sz="3000" i="0" u="sng">
                <a:solidFill>
                  <a:srgbClr val="00FFFF"/>
                </a:solidFill>
                <a:latin typeface="Times New Roman" pitchFamily="18" charset="0"/>
              </a:rPr>
              <a:t>azine</a:t>
            </a:r>
            <a:r>
              <a:rPr lang="en-US" sz="3000" i="0">
                <a:solidFill>
                  <a:schemeClr val="accent1"/>
                </a:solidFill>
                <a:latin typeface="Times New Roman" pitchFamily="18" charset="0"/>
              </a:rPr>
              <a:t> (Thorazine)*#1 that causes photosensitivity/photophobia; </a:t>
            </a:r>
          </a:p>
          <a:p>
            <a:pPr algn="l"/>
            <a:r>
              <a:rPr lang="en-US" sz="3000" b="1" i="0">
                <a:solidFill>
                  <a:schemeClr val="accent1"/>
                </a:solidFill>
                <a:latin typeface="Times New Roman" pitchFamily="18" charset="0"/>
              </a:rPr>
              <a:t>	</a:t>
            </a:r>
            <a:r>
              <a:rPr lang="en-US" sz="3000" b="1" i="0">
                <a:solidFill>
                  <a:schemeClr val="folHlink"/>
                </a:solidFill>
                <a:latin typeface="Times New Roman" pitchFamily="18" charset="0"/>
              </a:rPr>
              <a:t>Side effects</a:t>
            </a:r>
            <a:r>
              <a:rPr lang="en-US" sz="3000" i="0">
                <a:solidFill>
                  <a:schemeClr val="folHlink"/>
                </a:solidFill>
                <a:latin typeface="Times New Roman" pitchFamily="18" charset="0"/>
              </a:rPr>
              <a:t>:</a:t>
            </a:r>
            <a:r>
              <a:rPr lang="en-US" sz="3000" i="0">
                <a:solidFill>
                  <a:schemeClr val="accent1"/>
                </a:solidFill>
                <a:latin typeface="Times New Roman" pitchFamily="18" charset="0"/>
              </a:rPr>
              <a:t> </a:t>
            </a:r>
            <a:r>
              <a:rPr lang="en-US" sz="3000" i="0">
                <a:solidFill>
                  <a:srgbClr val="FF0066"/>
                </a:solidFill>
                <a:latin typeface="Times New Roman" pitchFamily="18" charset="0"/>
              </a:rPr>
              <a:t>Causes also </a:t>
            </a:r>
            <a:r>
              <a:rPr lang="en-US" sz="3000" b="1" i="0">
                <a:solidFill>
                  <a:srgbClr val="FFFF00"/>
                </a:solidFill>
                <a:latin typeface="Times New Roman" pitchFamily="18" charset="0"/>
              </a:rPr>
              <a:t>red orange urine</a:t>
            </a:r>
            <a:r>
              <a:rPr lang="en-US" sz="3000" b="1" i="0">
                <a:solidFill>
                  <a:srgbClr val="FF0066"/>
                </a:solidFill>
                <a:latin typeface="Times New Roman" pitchFamily="18" charset="0"/>
              </a:rPr>
              <a:t>. </a:t>
            </a:r>
            <a:r>
              <a:rPr lang="en-US" sz="3000" i="0">
                <a:solidFill>
                  <a:srgbClr val="FF0066"/>
                </a:solidFill>
                <a:latin typeface="Times New Roman" pitchFamily="18" charset="0"/>
              </a:rPr>
              <a:t>In liquid </a:t>
            </a:r>
          </a:p>
          <a:p>
            <a:pPr algn="l"/>
            <a:r>
              <a:rPr lang="en-US" sz="3000" i="0">
                <a:solidFill>
                  <a:srgbClr val="FF0066"/>
                </a:solidFill>
                <a:latin typeface="Times New Roman" pitchFamily="18" charset="0"/>
              </a:rPr>
              <a:t>	form is usually put in a chaser </a:t>
            </a:r>
            <a:r>
              <a:rPr lang="en-US" sz="3000" i="0">
                <a:solidFill>
                  <a:srgbClr val="FF0066"/>
                </a:solidFill>
                <a:latin typeface="Times New Roman" pitchFamily="18" charset="0"/>
                <a:sym typeface="Wingdings" pitchFamily="2" charset="2"/>
              </a:rPr>
              <a:t></a:t>
            </a:r>
            <a:r>
              <a:rPr lang="en-US" sz="3000" i="0">
                <a:solidFill>
                  <a:srgbClr val="FF0066"/>
                </a:solidFill>
                <a:latin typeface="Times New Roman" pitchFamily="18" charset="0"/>
              </a:rPr>
              <a:t> Chaser: 60-100ml </a:t>
            </a:r>
          </a:p>
          <a:p>
            <a:pPr algn="l"/>
            <a:r>
              <a:rPr lang="en-US" sz="3000" i="0">
                <a:solidFill>
                  <a:srgbClr val="FF0066"/>
                </a:solidFill>
                <a:latin typeface="Times New Roman" pitchFamily="18" charset="0"/>
              </a:rPr>
              <a:t>	juice (prone or </a:t>
            </a:r>
            <a:r>
              <a:rPr lang="en-US" sz="3000" i="0">
                <a:solidFill>
                  <a:srgbClr val="FF0066"/>
                </a:solidFill>
                <a:latin typeface="Times New Roman" pitchFamily="18" charset="0"/>
                <a:sym typeface="Wingdings" pitchFamily="2" charset="2"/>
              </a:rPr>
              <a:t>tomato); </a:t>
            </a:r>
            <a:r>
              <a:rPr lang="en-US" sz="3000" b="1" i="0">
                <a:solidFill>
                  <a:srgbClr val="FFFF00"/>
                </a:solidFill>
                <a:latin typeface="Times New Roman" pitchFamily="18" charset="0"/>
                <a:sym typeface="Wingdings" pitchFamily="2" charset="2"/>
              </a:rPr>
              <a:t>to prevent constipation &amp; </a:t>
            </a:r>
          </a:p>
          <a:p>
            <a:pPr algn="l"/>
            <a:r>
              <a:rPr lang="en-US" sz="3000" b="1" i="0">
                <a:solidFill>
                  <a:srgbClr val="FFFF00"/>
                </a:solidFill>
                <a:latin typeface="Times New Roman" pitchFamily="18" charset="0"/>
                <a:sym typeface="Wingdings" pitchFamily="2" charset="2"/>
              </a:rPr>
              <a:t>	contact dermatitis; taken with straw </a:t>
            </a:r>
          </a:p>
          <a:p>
            <a:pPr algn="l"/>
            <a:r>
              <a:rPr lang="en-US" sz="3000" b="1" i="0">
                <a:solidFill>
                  <a:srgbClr val="FFFF00"/>
                </a:solidFill>
                <a:latin typeface="Times New Roman" pitchFamily="18" charset="0"/>
                <a:sym typeface="Wingdings" pitchFamily="2" charset="2"/>
              </a:rPr>
              <a:t>	(bite straw &amp; sip)</a:t>
            </a:r>
          </a:p>
        </p:txBody>
      </p:sp>
      <p:sp>
        <p:nvSpPr>
          <p:cNvPr id="64515" name="Rectangle 5"/>
          <p:cNvSpPr>
            <a:spLocks noChangeArrowheads="1"/>
          </p:cNvSpPr>
          <p:nvPr/>
        </p:nvSpPr>
        <p:spPr bwMode="auto">
          <a:xfrm>
            <a:off x="2743200" y="60325"/>
            <a:ext cx="3581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4500" b="1" i="0">
                <a:latin typeface="Freestyle Script" pitchFamily="66" charset="0"/>
              </a:rPr>
              <a:t>ANTIPSYCHOTICS</a:t>
            </a:r>
          </a:p>
        </p:txBody>
      </p:sp>
      <p:sp>
        <p:nvSpPr>
          <p:cNvPr id="64516" name="Line 6"/>
          <p:cNvSpPr>
            <a:spLocks noChangeShapeType="1"/>
          </p:cNvSpPr>
          <p:nvPr/>
        </p:nvSpPr>
        <p:spPr bwMode="auto">
          <a:xfrm>
            <a:off x="3352800" y="6858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ChangeArrowheads="1"/>
          </p:cNvSpPr>
          <p:nvPr/>
        </p:nvSpPr>
        <p:spPr bwMode="auto">
          <a:xfrm>
            <a:off x="125413" y="1279525"/>
            <a:ext cx="11228387"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57200" indent="-457200" algn="l"/>
            <a:r>
              <a:rPr lang="en-US" sz="3000" b="1" i="0">
                <a:solidFill>
                  <a:srgbClr val="00FF00"/>
                </a:solidFill>
                <a:latin typeface="Times New Roman" pitchFamily="18" charset="0"/>
              </a:rPr>
              <a:t>	MESORID</a:t>
            </a:r>
            <a:r>
              <a:rPr lang="en-US" sz="3000" b="1" i="0" u="sng">
                <a:solidFill>
                  <a:srgbClr val="00FF00"/>
                </a:solidFill>
                <a:latin typeface="Times New Roman" pitchFamily="18" charset="0"/>
              </a:rPr>
              <a:t>AZINE </a:t>
            </a:r>
            <a:r>
              <a:rPr lang="en-US" sz="3000" b="1" i="0">
                <a:solidFill>
                  <a:srgbClr val="00FF00"/>
                </a:solidFill>
                <a:latin typeface="Times New Roman" pitchFamily="18" charset="0"/>
              </a:rPr>
              <a:t>(SERENTIL)</a:t>
            </a:r>
          </a:p>
          <a:p>
            <a:pPr marL="457200" indent="-457200" algn="l"/>
            <a:r>
              <a:rPr lang="en-US" sz="3000" i="0">
                <a:latin typeface="Times New Roman" pitchFamily="18" charset="0"/>
              </a:rPr>
              <a:t>	</a:t>
            </a:r>
            <a:r>
              <a:rPr lang="en-US" sz="3000" i="0">
                <a:solidFill>
                  <a:schemeClr val="accent1"/>
                </a:solidFill>
                <a:latin typeface="Times New Roman" pitchFamily="18" charset="0"/>
              </a:rPr>
              <a:t>Thiorid</a:t>
            </a:r>
            <a:r>
              <a:rPr lang="en-US" sz="3000" i="0" u="sng">
                <a:solidFill>
                  <a:srgbClr val="00FFFF"/>
                </a:solidFill>
                <a:latin typeface="Times New Roman" pitchFamily="18" charset="0"/>
              </a:rPr>
              <a:t>azine</a:t>
            </a:r>
            <a:r>
              <a:rPr lang="en-US" sz="3000" i="0">
                <a:solidFill>
                  <a:schemeClr val="accent1"/>
                </a:solidFill>
                <a:latin typeface="Times New Roman" pitchFamily="18" charset="0"/>
              </a:rPr>
              <a:t> (Mellaril)* 	</a:t>
            </a:r>
          </a:p>
          <a:p>
            <a:pPr marL="457200" indent="-457200" algn="l"/>
            <a:r>
              <a:rPr lang="en-US" sz="3000" i="0">
                <a:solidFill>
                  <a:schemeClr val="accent1"/>
                </a:solidFill>
                <a:latin typeface="Times New Roman" pitchFamily="18" charset="0"/>
              </a:rPr>
              <a:t>		</a:t>
            </a:r>
            <a:r>
              <a:rPr lang="en-US" sz="3000" i="0">
                <a:solidFill>
                  <a:srgbClr val="FF0066"/>
                </a:solidFill>
                <a:latin typeface="Times New Roman" pitchFamily="18" charset="0"/>
              </a:rPr>
              <a:t>ceiling dose/day: 800 mg </a:t>
            </a:r>
            <a:r>
              <a:rPr lang="en-US" sz="3000" i="0">
                <a:solidFill>
                  <a:srgbClr val="FF0066"/>
                </a:solidFill>
                <a:latin typeface="Times New Roman" pitchFamily="18" charset="0"/>
                <a:sym typeface="Wingdings" pitchFamily="2" charset="2"/>
              </a:rPr>
              <a:t></a:t>
            </a:r>
            <a:r>
              <a:rPr lang="en-US" sz="3000" i="0">
                <a:solidFill>
                  <a:srgbClr val="FF0066"/>
                </a:solidFill>
                <a:latin typeface="Times New Roman" pitchFamily="18" charset="0"/>
              </a:rPr>
              <a:t> </a:t>
            </a:r>
          </a:p>
          <a:p>
            <a:pPr marL="457200" indent="-457200" algn="l"/>
            <a:endParaRPr lang="en-US" sz="3000" i="0">
              <a:solidFill>
                <a:srgbClr val="FF0066"/>
              </a:solidFill>
              <a:latin typeface="Times New Roman" pitchFamily="18" charset="0"/>
              <a:sym typeface="Wingdings" pitchFamily="2" charset="2"/>
            </a:endParaRPr>
          </a:p>
          <a:p>
            <a:pPr marL="457200" indent="-457200" algn="l"/>
            <a:r>
              <a:rPr lang="en-US" sz="3000" i="0">
                <a:solidFill>
                  <a:schemeClr val="accent1"/>
                </a:solidFill>
                <a:latin typeface="Times New Roman" pitchFamily="18" charset="0"/>
                <a:sym typeface="Wingdings" pitchFamily="2" charset="2"/>
              </a:rPr>
              <a:t>	</a:t>
            </a:r>
            <a:r>
              <a:rPr lang="en-US" sz="3000" i="0">
                <a:solidFill>
                  <a:srgbClr val="FFFF00"/>
                </a:solidFill>
                <a:latin typeface="Times New Roman" pitchFamily="18" charset="0"/>
                <a:sym typeface="Wingdings" pitchFamily="2" charset="2"/>
              </a:rPr>
              <a:t>Adverse Effect:</a:t>
            </a:r>
            <a:r>
              <a:rPr lang="en-US" sz="3000" i="0">
                <a:solidFill>
                  <a:schemeClr val="accent1"/>
                </a:solidFill>
                <a:latin typeface="Times New Roman" pitchFamily="18" charset="0"/>
                <a:sym typeface="Wingdings" pitchFamily="2" charset="2"/>
              </a:rPr>
              <a:t> 	</a:t>
            </a:r>
            <a:r>
              <a:rPr lang="en-US" sz="3000" b="1" i="0">
                <a:solidFill>
                  <a:schemeClr val="accent1"/>
                </a:solidFill>
                <a:latin typeface="Times New Roman" pitchFamily="18" charset="0"/>
                <a:sym typeface="Wingdings" pitchFamily="2" charset="2"/>
              </a:rPr>
              <a:t>Retinitis pigmentosa</a:t>
            </a:r>
          </a:p>
          <a:p>
            <a:pPr marL="457200" indent="-457200" algn="l"/>
            <a:endParaRPr lang="en-US" sz="3000" i="0">
              <a:solidFill>
                <a:schemeClr val="accent1"/>
              </a:solidFill>
              <a:latin typeface="Times New Roman" pitchFamily="18" charset="0"/>
              <a:sym typeface="Wingdings" pitchFamily="2" charset="2"/>
            </a:endParaRPr>
          </a:p>
          <a:p>
            <a:pPr marL="457200" indent="-457200" algn="l"/>
            <a:r>
              <a:rPr lang="en-US" sz="3000" i="0">
                <a:solidFill>
                  <a:schemeClr val="accent1"/>
                </a:solidFill>
                <a:latin typeface="Times New Roman" pitchFamily="18" charset="0"/>
                <a:sym typeface="Wingdings" pitchFamily="2" charset="2"/>
              </a:rPr>
              <a:t>	Prochlorper</a:t>
            </a:r>
            <a:r>
              <a:rPr lang="en-US" sz="3000" i="0" u="sng">
                <a:solidFill>
                  <a:srgbClr val="00FFFF"/>
                </a:solidFill>
                <a:latin typeface="Times New Roman" pitchFamily="18" charset="0"/>
                <a:sym typeface="Wingdings" pitchFamily="2" charset="2"/>
              </a:rPr>
              <a:t>azine</a:t>
            </a:r>
            <a:r>
              <a:rPr lang="en-US" sz="3000" i="0">
                <a:solidFill>
                  <a:schemeClr val="accent1"/>
                </a:solidFill>
                <a:latin typeface="Times New Roman" pitchFamily="18" charset="0"/>
                <a:sym typeface="Wingdings" pitchFamily="2" charset="2"/>
              </a:rPr>
              <a:t> (Compazine)*</a:t>
            </a:r>
          </a:p>
          <a:p>
            <a:pPr marL="457200" indent="-457200" algn="l"/>
            <a:r>
              <a:rPr lang="en-US" sz="3000" i="0">
                <a:solidFill>
                  <a:schemeClr val="accent1"/>
                </a:solidFill>
                <a:latin typeface="Times New Roman" pitchFamily="18" charset="0"/>
                <a:sym typeface="Wingdings" pitchFamily="2" charset="2"/>
              </a:rPr>
              <a:t>	</a:t>
            </a:r>
            <a:r>
              <a:rPr lang="en-US" sz="3000" i="0">
                <a:solidFill>
                  <a:srgbClr val="FF0066"/>
                </a:solidFill>
                <a:latin typeface="Times New Roman" pitchFamily="18" charset="0"/>
                <a:sym typeface="Wingdings" pitchFamily="2" charset="2"/>
              </a:rPr>
              <a:t>	#1 commonly used anti emetic</a:t>
            </a:r>
          </a:p>
          <a:p>
            <a:pPr marL="457200" indent="-457200" algn="l"/>
            <a:endParaRPr lang="en-US" sz="3000" i="0">
              <a:solidFill>
                <a:srgbClr val="FF0066"/>
              </a:solidFill>
              <a:latin typeface="Times New Roman" pitchFamily="18" charset="0"/>
              <a:sym typeface="Wingdings" pitchFamily="2" charset="2"/>
            </a:endParaRPr>
          </a:p>
          <a:p>
            <a:pPr marL="457200" indent="-457200" algn="l"/>
            <a:r>
              <a:rPr lang="en-US" sz="3000" i="0">
                <a:solidFill>
                  <a:schemeClr val="accent1"/>
                </a:solidFill>
                <a:latin typeface="Times New Roman" pitchFamily="18" charset="0"/>
                <a:sym typeface="Wingdings" pitchFamily="2" charset="2"/>
              </a:rPr>
              <a:t>	Trifluoper</a:t>
            </a:r>
            <a:r>
              <a:rPr lang="en-US" sz="3000" i="0" u="sng">
                <a:solidFill>
                  <a:srgbClr val="00FFFF"/>
                </a:solidFill>
                <a:latin typeface="Times New Roman" pitchFamily="18" charset="0"/>
                <a:sym typeface="Wingdings" pitchFamily="2" charset="2"/>
              </a:rPr>
              <a:t>azine</a:t>
            </a:r>
            <a:r>
              <a:rPr lang="en-US" sz="3000" i="0">
                <a:solidFill>
                  <a:schemeClr val="accent1"/>
                </a:solidFill>
                <a:latin typeface="Times New Roman" pitchFamily="18" charset="0"/>
                <a:sym typeface="Wingdings" pitchFamily="2" charset="2"/>
              </a:rPr>
              <a:t> (Stelazine)</a:t>
            </a:r>
          </a:p>
          <a:p>
            <a:pPr marL="457200" indent="-457200" algn="l"/>
            <a:r>
              <a:rPr lang="en-US" sz="3000" b="1" i="0">
                <a:solidFill>
                  <a:schemeClr val="accent1"/>
                </a:solidFill>
                <a:latin typeface="Times New Roman" pitchFamily="18" charset="0"/>
              </a:rPr>
              <a:t>	</a:t>
            </a:r>
          </a:p>
        </p:txBody>
      </p:sp>
      <p:sp>
        <p:nvSpPr>
          <p:cNvPr id="65539" name="Rectangle 6"/>
          <p:cNvSpPr>
            <a:spLocks noChangeArrowheads="1"/>
          </p:cNvSpPr>
          <p:nvPr/>
        </p:nvSpPr>
        <p:spPr bwMode="auto">
          <a:xfrm>
            <a:off x="2743200" y="60325"/>
            <a:ext cx="3581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4500" b="1" i="0">
                <a:latin typeface="Freestyle Script" pitchFamily="66" charset="0"/>
              </a:rPr>
              <a:t>ANTIPSYCHOTICS</a:t>
            </a:r>
          </a:p>
        </p:txBody>
      </p:sp>
      <p:sp>
        <p:nvSpPr>
          <p:cNvPr id="65540" name="Line 7"/>
          <p:cNvSpPr>
            <a:spLocks noChangeShapeType="1"/>
          </p:cNvSpPr>
          <p:nvPr/>
        </p:nvSpPr>
        <p:spPr bwMode="auto">
          <a:xfrm>
            <a:off x="3352800" y="6858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ChangeArrowheads="1"/>
          </p:cNvSpPr>
          <p:nvPr/>
        </p:nvSpPr>
        <p:spPr bwMode="auto">
          <a:xfrm>
            <a:off x="533400" y="990600"/>
            <a:ext cx="7704138" cy="54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b="1" i="0">
                <a:solidFill>
                  <a:srgbClr val="00FF00"/>
                </a:solidFill>
                <a:latin typeface="Times New Roman" pitchFamily="18" charset="0"/>
              </a:rPr>
              <a:t>II. BUTYROPHENONES</a:t>
            </a:r>
          </a:p>
          <a:p>
            <a:pPr algn="l"/>
            <a:r>
              <a:rPr lang="en-US" sz="3000" i="0">
                <a:latin typeface="Times New Roman" pitchFamily="18" charset="0"/>
              </a:rPr>
              <a:t>		Code</a:t>
            </a:r>
            <a:r>
              <a:rPr lang="en-US" sz="3000" b="1" i="0">
                <a:latin typeface="Times New Roman" pitchFamily="18" charset="0"/>
              </a:rPr>
              <a:t>: </a:t>
            </a:r>
            <a:r>
              <a:rPr lang="en-US" sz="3000" b="1" i="0">
                <a:solidFill>
                  <a:srgbClr val="FF0066"/>
                </a:solidFill>
                <a:latin typeface="Times New Roman" pitchFamily="18" charset="0"/>
              </a:rPr>
              <a:t>PERIDOL</a:t>
            </a:r>
          </a:p>
          <a:p>
            <a:pPr algn="l"/>
            <a:endParaRPr lang="en-US" sz="2000" i="0">
              <a:latin typeface="Times New Roman" pitchFamily="18" charset="0"/>
            </a:endParaRPr>
          </a:p>
          <a:p>
            <a:pPr algn="l"/>
            <a:r>
              <a:rPr lang="en-US" sz="3000" i="0">
                <a:solidFill>
                  <a:srgbClr val="00FFFF"/>
                </a:solidFill>
                <a:latin typeface="Times New Roman" pitchFamily="18" charset="0"/>
              </a:rPr>
              <a:t>Halo</a:t>
            </a:r>
            <a:r>
              <a:rPr lang="en-US" sz="3000" i="0">
                <a:solidFill>
                  <a:srgbClr val="FF0066"/>
                </a:solidFill>
                <a:latin typeface="Times New Roman" pitchFamily="18" charset="0"/>
              </a:rPr>
              <a:t>peridol</a:t>
            </a:r>
            <a:r>
              <a:rPr lang="en-US" sz="3000" i="0">
                <a:solidFill>
                  <a:srgbClr val="00FFFF"/>
                </a:solidFill>
                <a:latin typeface="Times New Roman" pitchFamily="18" charset="0"/>
              </a:rPr>
              <a:t> (</a:t>
            </a:r>
            <a:r>
              <a:rPr lang="en-US" sz="3000" b="1" i="0">
                <a:solidFill>
                  <a:srgbClr val="00FFFF"/>
                </a:solidFill>
                <a:latin typeface="Times New Roman" pitchFamily="18" charset="0"/>
              </a:rPr>
              <a:t>H</a:t>
            </a:r>
            <a:r>
              <a:rPr lang="en-US" sz="3000" i="0">
                <a:solidFill>
                  <a:srgbClr val="00FFFF"/>
                </a:solidFill>
                <a:latin typeface="Times New Roman" pitchFamily="18" charset="0"/>
              </a:rPr>
              <a:t>aldol, Serenase)* </a:t>
            </a:r>
            <a:r>
              <a:rPr lang="en-US" sz="3000" b="1" i="0">
                <a:solidFill>
                  <a:srgbClr val="FFFF00"/>
                </a:solidFill>
                <a:latin typeface="Times New Roman" pitchFamily="18" charset="0"/>
              </a:rPr>
              <a:t>#1 drug used for extreme violent behavior</a:t>
            </a:r>
            <a:endParaRPr lang="en-US" sz="3000" i="0">
              <a:solidFill>
                <a:srgbClr val="FFFF00"/>
              </a:solidFill>
              <a:latin typeface="Times New Roman" pitchFamily="18" charset="0"/>
            </a:endParaRPr>
          </a:p>
          <a:p>
            <a:pPr algn="l"/>
            <a:r>
              <a:rPr lang="en-US" sz="3000" i="0">
                <a:solidFill>
                  <a:srgbClr val="00FFFF"/>
                </a:solidFill>
                <a:latin typeface="Times New Roman" pitchFamily="18" charset="0"/>
              </a:rPr>
              <a:t>	Instruct patient taking Haldol to wear 	sunscreen</a:t>
            </a:r>
          </a:p>
          <a:p>
            <a:pPr algn="l"/>
            <a:r>
              <a:rPr lang="en-US" sz="3000" i="0">
                <a:solidFill>
                  <a:srgbClr val="00FFFF"/>
                </a:solidFill>
                <a:latin typeface="Times New Roman" pitchFamily="18" charset="0"/>
              </a:rPr>
              <a:t>Dro</a:t>
            </a:r>
            <a:r>
              <a:rPr lang="en-US" sz="3000" i="0">
                <a:solidFill>
                  <a:srgbClr val="FF0066"/>
                </a:solidFill>
                <a:latin typeface="Times New Roman" pitchFamily="18" charset="0"/>
              </a:rPr>
              <a:t>peridol</a:t>
            </a:r>
            <a:r>
              <a:rPr lang="en-US" sz="3000" b="1" i="0">
                <a:solidFill>
                  <a:srgbClr val="00FFFF"/>
                </a:solidFill>
                <a:latin typeface="Times New Roman" pitchFamily="18" charset="0"/>
              </a:rPr>
              <a:t> </a:t>
            </a:r>
            <a:r>
              <a:rPr lang="en-US" sz="3000" i="0">
                <a:solidFill>
                  <a:srgbClr val="00FFFF"/>
                </a:solidFill>
                <a:latin typeface="Times New Roman" pitchFamily="18" charset="0"/>
              </a:rPr>
              <a:t>(Inapsine)</a:t>
            </a:r>
          </a:p>
          <a:p>
            <a:pPr algn="l"/>
            <a:endParaRPr lang="en-US" sz="3000" b="1" i="0">
              <a:latin typeface="Times New Roman" pitchFamily="18" charset="0"/>
            </a:endParaRPr>
          </a:p>
          <a:p>
            <a:pPr algn="l"/>
            <a:r>
              <a:rPr lang="en-US" sz="3000" b="1" i="0">
                <a:solidFill>
                  <a:srgbClr val="00FF00"/>
                </a:solidFill>
                <a:latin typeface="Times New Roman" pitchFamily="18" charset="0"/>
              </a:rPr>
              <a:t>III. THIOXANTHENES</a:t>
            </a:r>
            <a:r>
              <a:rPr lang="en-US" sz="3000" b="1" i="0">
                <a:latin typeface="Times New Roman" pitchFamily="18" charset="0"/>
              </a:rPr>
              <a:t>	</a:t>
            </a:r>
            <a:r>
              <a:rPr lang="en-US" sz="3000" i="0">
                <a:latin typeface="Times New Roman" pitchFamily="18" charset="0"/>
              </a:rPr>
              <a:t>Code: </a:t>
            </a:r>
            <a:r>
              <a:rPr lang="en-US" sz="3000" b="1" i="0" u="sng">
                <a:solidFill>
                  <a:srgbClr val="FF0066"/>
                </a:solidFill>
                <a:latin typeface="Times New Roman" pitchFamily="18" charset="0"/>
              </a:rPr>
              <a:t>THIXENE</a:t>
            </a:r>
            <a:endParaRPr lang="en-US" sz="3000" i="0">
              <a:solidFill>
                <a:srgbClr val="FF0066"/>
              </a:solidFill>
              <a:latin typeface="Times New Roman" pitchFamily="18" charset="0"/>
            </a:endParaRPr>
          </a:p>
          <a:p>
            <a:pPr algn="l"/>
            <a:r>
              <a:rPr lang="en-US" sz="3000" i="0">
                <a:latin typeface="Times New Roman" pitchFamily="18" charset="0"/>
              </a:rPr>
              <a:t>	</a:t>
            </a:r>
            <a:r>
              <a:rPr lang="en-US" sz="3000" i="0">
                <a:solidFill>
                  <a:srgbClr val="00FFFF"/>
                </a:solidFill>
                <a:latin typeface="Times New Roman" pitchFamily="18" charset="0"/>
              </a:rPr>
              <a:t>Chlorpro</a:t>
            </a:r>
            <a:r>
              <a:rPr lang="en-US" sz="3000" i="0">
                <a:solidFill>
                  <a:srgbClr val="FF0066"/>
                </a:solidFill>
                <a:latin typeface="Times New Roman" pitchFamily="18" charset="0"/>
              </a:rPr>
              <a:t>thixene</a:t>
            </a:r>
            <a:r>
              <a:rPr lang="en-US" sz="3000" i="0">
                <a:solidFill>
                  <a:srgbClr val="00FFFF"/>
                </a:solidFill>
                <a:latin typeface="Times New Roman" pitchFamily="18" charset="0"/>
              </a:rPr>
              <a:t> (Taractan)</a:t>
            </a:r>
          </a:p>
          <a:p>
            <a:pPr algn="l"/>
            <a:r>
              <a:rPr lang="en-US" sz="3000" i="0">
                <a:solidFill>
                  <a:srgbClr val="00FFFF"/>
                </a:solidFill>
                <a:latin typeface="Times New Roman" pitchFamily="18" charset="0"/>
              </a:rPr>
              <a:t>	Thio</a:t>
            </a:r>
            <a:r>
              <a:rPr lang="en-US" sz="3000" i="0">
                <a:solidFill>
                  <a:srgbClr val="FF0066"/>
                </a:solidFill>
                <a:latin typeface="Times New Roman" pitchFamily="18" charset="0"/>
              </a:rPr>
              <a:t>thixene</a:t>
            </a:r>
            <a:r>
              <a:rPr lang="en-US" sz="3000" i="0">
                <a:solidFill>
                  <a:srgbClr val="00FFFF"/>
                </a:solidFill>
                <a:latin typeface="Times New Roman" pitchFamily="18" charset="0"/>
              </a:rPr>
              <a:t> (Navane)</a:t>
            </a:r>
          </a:p>
        </p:txBody>
      </p:sp>
      <p:sp>
        <p:nvSpPr>
          <p:cNvPr id="66563" name="Rectangle 5"/>
          <p:cNvSpPr>
            <a:spLocks noChangeArrowheads="1"/>
          </p:cNvSpPr>
          <p:nvPr/>
        </p:nvSpPr>
        <p:spPr bwMode="auto">
          <a:xfrm>
            <a:off x="2743200" y="60325"/>
            <a:ext cx="3581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4500" b="1" i="0">
                <a:latin typeface="Freestyle Script" pitchFamily="66" charset="0"/>
              </a:rPr>
              <a:t>ANTIPSYCHOTICS</a:t>
            </a:r>
          </a:p>
        </p:txBody>
      </p:sp>
      <p:sp>
        <p:nvSpPr>
          <p:cNvPr id="66564" name="Line 6"/>
          <p:cNvSpPr>
            <a:spLocks noChangeShapeType="1"/>
          </p:cNvSpPr>
          <p:nvPr/>
        </p:nvSpPr>
        <p:spPr bwMode="auto">
          <a:xfrm>
            <a:off x="3352800" y="6858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ChangeArrowheads="1"/>
          </p:cNvSpPr>
          <p:nvPr/>
        </p:nvSpPr>
        <p:spPr bwMode="auto">
          <a:xfrm>
            <a:off x="2743200" y="60325"/>
            <a:ext cx="3581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4500" b="1" i="0">
                <a:latin typeface="Freestyle Script" pitchFamily="66" charset="0"/>
              </a:rPr>
              <a:t>ANTIPSYCHOTICS</a:t>
            </a:r>
          </a:p>
        </p:txBody>
      </p:sp>
      <p:sp>
        <p:nvSpPr>
          <p:cNvPr id="67587" name="Line 5"/>
          <p:cNvSpPr>
            <a:spLocks noChangeShapeType="1"/>
          </p:cNvSpPr>
          <p:nvPr/>
        </p:nvSpPr>
        <p:spPr bwMode="auto">
          <a:xfrm>
            <a:off x="3352800" y="6858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67588" name="Rectangle 6"/>
          <p:cNvSpPr>
            <a:spLocks noChangeArrowheads="1"/>
          </p:cNvSpPr>
          <p:nvPr/>
        </p:nvSpPr>
        <p:spPr bwMode="auto">
          <a:xfrm>
            <a:off x="152400" y="838200"/>
            <a:ext cx="9601200"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b="1" i="0">
                <a:solidFill>
                  <a:srgbClr val="00FF00"/>
                </a:solidFill>
                <a:latin typeface="Times New Roman" pitchFamily="18" charset="0"/>
              </a:rPr>
              <a:t>IV. ATYPICAL ANTIPSYCHOTICS </a:t>
            </a:r>
          </a:p>
          <a:p>
            <a:pPr algn="l"/>
            <a:r>
              <a:rPr lang="en-US" sz="3000" i="0">
                <a:latin typeface="Times New Roman" pitchFamily="18" charset="0"/>
              </a:rPr>
              <a:t>	</a:t>
            </a:r>
            <a:r>
              <a:rPr lang="en-US" sz="3000" i="0">
                <a:solidFill>
                  <a:schemeClr val="accent1"/>
                </a:solidFill>
                <a:latin typeface="Times New Roman" pitchFamily="18" charset="0"/>
              </a:rPr>
              <a:t>Code:</a:t>
            </a:r>
            <a:r>
              <a:rPr lang="en-US" sz="3000" i="0">
                <a:latin typeface="Times New Roman" pitchFamily="18" charset="0"/>
              </a:rPr>
              <a:t> </a:t>
            </a:r>
            <a:r>
              <a:rPr lang="en-US" sz="3000" i="0">
                <a:solidFill>
                  <a:srgbClr val="FF0066"/>
                </a:solidFill>
                <a:latin typeface="Times New Roman" pitchFamily="18" charset="0"/>
              </a:rPr>
              <a:t>DONE / ZAPINE or APINE</a:t>
            </a:r>
          </a:p>
          <a:p>
            <a:pPr algn="l"/>
            <a:r>
              <a:rPr lang="en-US" sz="3000" i="0">
                <a:solidFill>
                  <a:schemeClr val="hlink"/>
                </a:solidFill>
                <a:latin typeface="Times New Roman" pitchFamily="18" charset="0"/>
              </a:rPr>
              <a:t>Olan</a:t>
            </a:r>
            <a:r>
              <a:rPr lang="en-US" sz="3000" i="0" u="sng">
                <a:solidFill>
                  <a:schemeClr val="hlink"/>
                </a:solidFill>
                <a:latin typeface="Times New Roman" pitchFamily="18" charset="0"/>
              </a:rPr>
              <a:t>zapine</a:t>
            </a:r>
            <a:r>
              <a:rPr lang="en-US" sz="3000" i="0">
                <a:solidFill>
                  <a:schemeClr val="hlink"/>
                </a:solidFill>
                <a:latin typeface="Times New Roman" pitchFamily="18" charset="0"/>
              </a:rPr>
              <a:t> (Zyprexia)</a:t>
            </a:r>
          </a:p>
          <a:p>
            <a:pPr algn="l"/>
            <a:r>
              <a:rPr lang="en-US" sz="3000" i="0">
                <a:solidFill>
                  <a:schemeClr val="hlink"/>
                </a:solidFill>
                <a:latin typeface="Times New Roman" pitchFamily="18" charset="0"/>
              </a:rPr>
              <a:t>Clo</a:t>
            </a:r>
            <a:r>
              <a:rPr lang="en-US" sz="3000" i="0" u="sng">
                <a:solidFill>
                  <a:schemeClr val="hlink"/>
                </a:solidFill>
                <a:latin typeface="Times New Roman" pitchFamily="18" charset="0"/>
              </a:rPr>
              <a:t>zapine</a:t>
            </a:r>
            <a:r>
              <a:rPr lang="en-US" sz="3000" i="0">
                <a:solidFill>
                  <a:schemeClr val="hlink"/>
                </a:solidFill>
                <a:latin typeface="Times New Roman" pitchFamily="18" charset="0"/>
              </a:rPr>
              <a:t> (Clozaril) </a:t>
            </a:r>
            <a:r>
              <a:rPr lang="en-US" sz="3000" i="0">
                <a:solidFill>
                  <a:srgbClr val="FFFF00"/>
                </a:solidFill>
                <a:latin typeface="Times New Roman" pitchFamily="18" charset="0"/>
              </a:rPr>
              <a:t>#1 that causes Agranulocytosis &amp; </a:t>
            </a:r>
          </a:p>
          <a:p>
            <a:pPr algn="l"/>
            <a:r>
              <a:rPr lang="en-US" sz="3000" i="0">
                <a:solidFill>
                  <a:srgbClr val="FFFF00"/>
                </a:solidFill>
                <a:latin typeface="Times New Roman" pitchFamily="18" charset="0"/>
              </a:rPr>
              <a:t>	Blood Dyscrasia</a:t>
            </a:r>
          </a:p>
          <a:p>
            <a:pPr algn="l"/>
            <a:r>
              <a:rPr lang="en-US" sz="3000" i="0">
                <a:solidFill>
                  <a:srgbClr val="00FFFF"/>
                </a:solidFill>
                <a:latin typeface="Times New Roman" pitchFamily="18" charset="0"/>
              </a:rPr>
              <a:t>“I will need to monitor my blood level to continue my medication.”</a:t>
            </a:r>
            <a:r>
              <a:rPr lang="en-US" sz="3000" i="0">
                <a:solidFill>
                  <a:schemeClr val="hlink"/>
                </a:solidFill>
                <a:latin typeface="Times New Roman" pitchFamily="18" charset="0"/>
              </a:rPr>
              <a:t> shows a correct understanding of a patient while taking Clozaril.</a:t>
            </a:r>
          </a:p>
          <a:p>
            <a:pPr algn="l"/>
            <a:r>
              <a:rPr lang="en-US" sz="3000" i="0">
                <a:solidFill>
                  <a:schemeClr val="hlink"/>
                </a:solidFill>
                <a:latin typeface="Times New Roman" pitchFamily="18" charset="0"/>
              </a:rPr>
              <a:t>Lox</a:t>
            </a:r>
            <a:r>
              <a:rPr lang="en-US" sz="3000" i="0" u="sng">
                <a:solidFill>
                  <a:schemeClr val="hlink"/>
                </a:solidFill>
                <a:latin typeface="Times New Roman" pitchFamily="18" charset="0"/>
              </a:rPr>
              <a:t>apine</a:t>
            </a:r>
            <a:r>
              <a:rPr lang="en-US" sz="3000" i="0">
                <a:solidFill>
                  <a:schemeClr val="hlink"/>
                </a:solidFill>
                <a:latin typeface="Times New Roman" pitchFamily="18" charset="0"/>
              </a:rPr>
              <a:t> (Loxitane)</a:t>
            </a:r>
          </a:p>
          <a:p>
            <a:pPr algn="l"/>
            <a:r>
              <a:rPr lang="en-US" sz="3000" i="0">
                <a:solidFill>
                  <a:srgbClr val="FF0066"/>
                </a:solidFill>
                <a:latin typeface="Times New Roman" pitchFamily="18" charset="0"/>
              </a:rPr>
              <a:t>Risperi</a:t>
            </a:r>
            <a:r>
              <a:rPr lang="en-US" sz="3000" i="0" u="sng">
                <a:solidFill>
                  <a:srgbClr val="FF0066"/>
                </a:solidFill>
                <a:latin typeface="Times New Roman" pitchFamily="18" charset="0"/>
              </a:rPr>
              <a:t>done</a:t>
            </a:r>
            <a:r>
              <a:rPr lang="en-US" sz="3000" i="0">
                <a:solidFill>
                  <a:srgbClr val="FF0066"/>
                </a:solidFill>
                <a:latin typeface="Times New Roman" pitchFamily="18" charset="0"/>
              </a:rPr>
              <a:t> (Risperidone) </a:t>
            </a:r>
            <a:r>
              <a:rPr lang="en-US" sz="3000" i="0">
                <a:solidFill>
                  <a:srgbClr val="FFFF00"/>
                </a:solidFill>
                <a:latin typeface="Times New Roman" pitchFamily="18" charset="0"/>
              </a:rPr>
              <a:t>#1 drug for </a:t>
            </a:r>
          </a:p>
          <a:p>
            <a:pPr algn="l"/>
            <a:r>
              <a:rPr lang="en-US" sz="3000" i="0">
                <a:solidFill>
                  <a:srgbClr val="FFFF00"/>
                </a:solidFill>
                <a:latin typeface="Times New Roman" pitchFamily="18" charset="0"/>
              </a:rPr>
              <a:t>	Korsakoff’s psychosis </a:t>
            </a:r>
          </a:p>
          <a:p>
            <a:pPr algn="l"/>
            <a:r>
              <a:rPr lang="en-US" sz="3000" i="0">
                <a:solidFill>
                  <a:schemeClr val="hlink"/>
                </a:solidFill>
                <a:latin typeface="Times New Roman" pitchFamily="18" charset="0"/>
              </a:rPr>
              <a:t>Molin</a:t>
            </a:r>
            <a:r>
              <a:rPr lang="en-US" sz="3000" i="0" u="sng">
                <a:solidFill>
                  <a:schemeClr val="hlink"/>
                </a:solidFill>
                <a:latin typeface="Times New Roman" pitchFamily="18" charset="0"/>
              </a:rPr>
              <a:t>done</a:t>
            </a:r>
            <a:r>
              <a:rPr lang="en-US" sz="3000" i="0">
                <a:solidFill>
                  <a:schemeClr val="hlink"/>
                </a:solidFill>
                <a:latin typeface="Times New Roman" pitchFamily="18" charset="0"/>
              </a:rPr>
              <a:t> (Moban)</a:t>
            </a:r>
          </a:p>
          <a:p>
            <a:pPr algn="l"/>
            <a:r>
              <a:rPr lang="en-US" sz="3000" i="0">
                <a:solidFill>
                  <a:schemeClr val="hlink"/>
                </a:solidFill>
                <a:latin typeface="Times New Roman" pitchFamily="18" charset="0"/>
              </a:rPr>
              <a:t>Aripiprazole (Abilify)</a:t>
            </a:r>
            <a:r>
              <a:rPr lang="en-US" sz="3000" i="0">
                <a:latin typeface="Times New Roman" pitchFamily="18" charset="0"/>
              </a:rPr>
              <a:t> </a:t>
            </a:r>
            <a:r>
              <a:rPr lang="en-US" sz="3000" i="0">
                <a:solidFill>
                  <a:srgbClr val="FFFF00"/>
                </a:solidFill>
                <a:latin typeface="Times New Roman" pitchFamily="18" charset="0"/>
              </a:rPr>
              <a:t>newest antipsychotic drug</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ChangeArrowheads="1"/>
          </p:cNvSpPr>
          <p:nvPr/>
        </p:nvSpPr>
        <p:spPr bwMode="auto">
          <a:xfrm>
            <a:off x="0" y="304800"/>
            <a:ext cx="9144000" cy="603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r>
              <a:rPr lang="en-US" sz="3600" b="1" i="0">
                <a:solidFill>
                  <a:srgbClr val="43EDFF"/>
                </a:solidFill>
              </a:rPr>
              <a:t>SIX COMMON ANTICHOLINERGIC SIDE EFFECTS OF ANTIPSYCHOTICS</a:t>
            </a:r>
          </a:p>
          <a:p>
            <a:pPr indent="457200"/>
            <a:endParaRPr lang="en-US" sz="3200" b="1" i="0">
              <a:latin typeface="Lucida Calligraphy" pitchFamily="66" charset="0"/>
            </a:endParaRPr>
          </a:p>
          <a:p>
            <a:pPr indent="457200"/>
            <a:endParaRPr lang="en-US" i="0">
              <a:latin typeface="Arial" pitchFamily="34" charset="0"/>
            </a:endParaRPr>
          </a:p>
          <a:p>
            <a:pPr indent="457200"/>
            <a:r>
              <a:rPr lang="en-US" sz="3200" b="1" i="0">
                <a:solidFill>
                  <a:srgbClr val="FF0066"/>
                </a:solidFill>
                <a:latin typeface="Times New Roman" pitchFamily="18" charset="0"/>
              </a:rPr>
              <a:t>(Anticholinergic effects are drug actions of antipsychotic drugs because they </a:t>
            </a:r>
            <a:r>
              <a:rPr lang="en-US" sz="3200" b="1" i="0">
                <a:solidFill>
                  <a:srgbClr val="00FF00"/>
                </a:solidFill>
                <a:latin typeface="Times New Roman" pitchFamily="18" charset="0"/>
              </a:rPr>
              <a:t>BLOCK MUSCARINIC CHOLINERGIC RECEPTORS</a:t>
            </a:r>
            <a:r>
              <a:rPr lang="en-US" sz="3200" b="1" i="0">
                <a:solidFill>
                  <a:srgbClr val="FF0066"/>
                </a:solidFill>
                <a:latin typeface="Times New Roman" pitchFamily="18" charset="0"/>
              </a:rPr>
              <a:t>)</a:t>
            </a:r>
          </a:p>
          <a:p>
            <a:pPr indent="457200"/>
            <a:endParaRPr lang="en-US" sz="3200" b="1" i="0">
              <a:latin typeface="Times New Roman" pitchFamily="18" charset="0"/>
            </a:endParaRPr>
          </a:p>
          <a:p>
            <a:pPr indent="457200"/>
            <a:endParaRPr lang="en-US" sz="3200" i="0">
              <a:latin typeface="Times New Roman" pitchFamily="18" charset="0"/>
            </a:endParaRPr>
          </a:p>
          <a:p>
            <a:pPr indent="457200"/>
            <a:r>
              <a:rPr lang="en-US" sz="3200" b="1" i="0">
                <a:latin typeface="Times New Roman" pitchFamily="18" charset="0"/>
              </a:rPr>
              <a:t>	</a:t>
            </a:r>
            <a:r>
              <a:rPr lang="en-US" sz="3600" i="0">
                <a:solidFill>
                  <a:srgbClr val="FFFF00"/>
                </a:solidFill>
                <a:latin typeface="Bradley Hand ITC" pitchFamily="66" charset="0"/>
              </a:rPr>
              <a:t>CODE:</a:t>
            </a:r>
            <a:r>
              <a:rPr lang="en-US" sz="3600" i="0">
                <a:latin typeface="Bradley Hand ITC" pitchFamily="66" charset="0"/>
              </a:rPr>
              <a:t> </a:t>
            </a:r>
            <a:r>
              <a:rPr lang="en-US" sz="3600" i="0">
                <a:solidFill>
                  <a:srgbClr val="FF0000"/>
                </a:solidFill>
                <a:latin typeface="Bradley Hand ITC" pitchFamily="66" charset="0"/>
              </a:rPr>
              <a:t>BUCO PanDan</a:t>
            </a:r>
            <a:r>
              <a:rPr lang="en-US" sz="3600" i="0">
                <a:latin typeface="Bradley Hand ITC" pitchFamily="66" charset="0"/>
              </a:rPr>
              <a:t> </a:t>
            </a:r>
            <a:r>
              <a:rPr lang="en-US" sz="3600" i="0">
                <a:solidFill>
                  <a:schemeClr val="accent1"/>
                </a:solidFill>
                <a:latin typeface="Bradley Hand ITC" pitchFamily="66" charset="0"/>
              </a:rPr>
              <a:t>– anticholinergic S/Es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ChangeArrowheads="1"/>
          </p:cNvSpPr>
          <p:nvPr/>
        </p:nvSpPr>
        <p:spPr bwMode="auto">
          <a:xfrm>
            <a:off x="152400" y="106363"/>
            <a:ext cx="8915400" cy="619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4000" b="1" i="0">
                <a:solidFill>
                  <a:srgbClr val="FFFF00"/>
                </a:solidFill>
                <a:latin typeface="Bradley Hand ITC" pitchFamily="66" charset="0"/>
              </a:rPr>
              <a:t>CODE: BUCO PanDan – anticholinergic S/Es</a:t>
            </a:r>
          </a:p>
          <a:p>
            <a:pPr algn="l"/>
            <a:endParaRPr lang="en-US" sz="4000" b="1" i="0">
              <a:solidFill>
                <a:srgbClr val="00FF00"/>
              </a:solidFill>
              <a:latin typeface="Arial Unicode MS" pitchFamily="34" charset="-128"/>
            </a:endParaRPr>
          </a:p>
          <a:p>
            <a:pPr algn="l"/>
            <a:r>
              <a:rPr lang="en-US" sz="2800" b="1" i="0">
                <a:solidFill>
                  <a:srgbClr val="00FFFF"/>
                </a:solidFill>
                <a:latin typeface="Arial" pitchFamily="34" charset="0"/>
              </a:rPr>
              <a:t>1. </a:t>
            </a:r>
            <a:r>
              <a:rPr lang="en-US" sz="2800" b="1" i="0">
                <a:solidFill>
                  <a:srgbClr val="FF0066"/>
                </a:solidFill>
                <a:latin typeface="Arial" pitchFamily="34" charset="0"/>
              </a:rPr>
              <a:t>B</a:t>
            </a:r>
            <a:r>
              <a:rPr lang="en-US" sz="2800" i="0">
                <a:solidFill>
                  <a:srgbClr val="00FFFF"/>
                </a:solidFill>
                <a:latin typeface="Arial" pitchFamily="34" charset="0"/>
              </a:rPr>
              <a:t>lurring of Vision - </a:t>
            </a:r>
            <a:r>
              <a:rPr lang="en-US" sz="2800" i="0">
                <a:latin typeface="Arial" pitchFamily="34" charset="0"/>
              </a:rPr>
              <a:t>↑ sympathetic reaction (don’t operate machinery);</a:t>
            </a:r>
          </a:p>
          <a:p>
            <a:pPr algn="l"/>
            <a:r>
              <a:rPr lang="en-US" sz="2800" i="0">
                <a:latin typeface="Arial" pitchFamily="34" charset="0"/>
              </a:rPr>
              <a:t>Mydriatic – pupil dilate </a:t>
            </a:r>
            <a:r>
              <a:rPr lang="en-US" sz="2800" i="0">
                <a:latin typeface="Arial" pitchFamily="34" charset="0"/>
                <a:sym typeface="Wingdings" pitchFamily="2" charset="2"/>
              </a:rPr>
              <a:t></a:t>
            </a:r>
            <a:r>
              <a:rPr lang="en-US" sz="2800" i="0">
                <a:latin typeface="Arial" pitchFamily="34" charset="0"/>
              </a:rPr>
              <a:t> sympa </a:t>
            </a:r>
            <a:r>
              <a:rPr lang="en-US" sz="2800" i="0">
                <a:latin typeface="Arial" pitchFamily="34" charset="0"/>
                <a:sym typeface="Wingdings" pitchFamily="2" charset="2"/>
              </a:rPr>
              <a:t></a:t>
            </a:r>
            <a:r>
              <a:rPr lang="en-US" sz="2800" i="0">
                <a:latin typeface="Arial" pitchFamily="34" charset="0"/>
              </a:rPr>
              <a:t> </a:t>
            </a:r>
            <a:r>
              <a:rPr lang="en-US" sz="2800" i="0">
                <a:latin typeface="Arial" pitchFamily="34" charset="0"/>
                <a:sym typeface="Wingdings" pitchFamily="2" charset="2"/>
              </a:rPr>
              <a:t>↑ IOP </a:t>
            </a:r>
            <a:r>
              <a:rPr lang="en-US" sz="2800" i="0">
                <a:latin typeface="Arial" pitchFamily="34" charset="0"/>
              </a:rPr>
              <a:t> </a:t>
            </a:r>
            <a:r>
              <a:rPr lang="en-US" sz="2800" b="1">
                <a:latin typeface="Arial" pitchFamily="34" charset="0"/>
                <a:sym typeface="Wingdings" pitchFamily="2" charset="2"/>
              </a:rPr>
              <a:t>don’t use in glaucoma</a:t>
            </a:r>
          </a:p>
          <a:p>
            <a:pPr algn="l"/>
            <a:endParaRPr lang="en-US" sz="2800" i="0">
              <a:latin typeface="Arial" pitchFamily="34" charset="0"/>
              <a:sym typeface="Wingdings" pitchFamily="2" charset="2"/>
            </a:endParaRPr>
          </a:p>
          <a:p>
            <a:pPr algn="l"/>
            <a:r>
              <a:rPr lang="en-US" sz="2800" b="1" i="0">
                <a:solidFill>
                  <a:srgbClr val="00FFFF"/>
                </a:solidFill>
                <a:latin typeface="Arial" pitchFamily="34" charset="0"/>
                <a:sym typeface="Wingdings" pitchFamily="2" charset="2"/>
              </a:rPr>
              <a:t>2. </a:t>
            </a:r>
            <a:r>
              <a:rPr lang="en-US" sz="2800" b="1" i="0">
                <a:solidFill>
                  <a:srgbClr val="FF0066"/>
                </a:solidFill>
                <a:latin typeface="Arial" pitchFamily="34" charset="0"/>
                <a:sym typeface="Wingdings" pitchFamily="2" charset="2"/>
              </a:rPr>
              <a:t>U</a:t>
            </a:r>
            <a:r>
              <a:rPr lang="en-US" sz="2800" i="0">
                <a:solidFill>
                  <a:srgbClr val="00FFFF"/>
                </a:solidFill>
                <a:latin typeface="Arial" pitchFamily="34" charset="0"/>
                <a:sym typeface="Wingdings" pitchFamily="2" charset="2"/>
              </a:rPr>
              <a:t>rinary Retention – </a:t>
            </a:r>
          </a:p>
          <a:p>
            <a:pPr algn="l"/>
            <a:r>
              <a:rPr lang="en-US" sz="2800" i="0">
                <a:solidFill>
                  <a:srgbClr val="00FFFF"/>
                </a:solidFill>
                <a:latin typeface="Arial" pitchFamily="34" charset="0"/>
                <a:sym typeface="Wingdings" pitchFamily="2" charset="2"/>
              </a:rPr>
              <a:t>	</a:t>
            </a:r>
            <a:r>
              <a:rPr lang="en-US" sz="2800" i="0">
                <a:solidFill>
                  <a:srgbClr val="FFFF00"/>
                </a:solidFill>
                <a:latin typeface="Arial" pitchFamily="34" charset="0"/>
                <a:sym typeface="Wingdings" pitchFamily="2" charset="2"/>
              </a:rPr>
              <a:t>Nursing Interventions:</a:t>
            </a:r>
          </a:p>
          <a:p>
            <a:pPr algn="l"/>
            <a:r>
              <a:rPr lang="en-US" sz="2800" i="0">
                <a:latin typeface="Arial" pitchFamily="34" charset="0"/>
                <a:sym typeface="Wingdings" pitchFamily="2" charset="2"/>
              </a:rPr>
              <a:t>	1. Provide Privacy – give bed pan</a:t>
            </a:r>
          </a:p>
          <a:p>
            <a:pPr algn="l"/>
            <a:r>
              <a:rPr lang="en-US" sz="2800" i="0">
                <a:latin typeface="Arial" pitchFamily="34" charset="0"/>
                <a:sym typeface="Wingdings" pitchFamily="2" charset="2"/>
              </a:rPr>
              <a:t>	2. Sounds of dripping water – faucet</a:t>
            </a:r>
          </a:p>
          <a:p>
            <a:pPr algn="l"/>
            <a:r>
              <a:rPr lang="en-US" sz="2800" i="0">
                <a:latin typeface="Arial" pitchFamily="34" charset="0"/>
                <a:sym typeface="Wingdings" pitchFamily="2" charset="2"/>
              </a:rPr>
              <a:t>	3. Intermittent cold &amp; warm compress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76200" y="30163"/>
            <a:ext cx="85915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r>
              <a:rPr lang="en-US" sz="3600" b="1" i="0">
                <a:solidFill>
                  <a:srgbClr val="FF0066"/>
                </a:solidFill>
                <a:latin typeface="Bradley Hand ITC" pitchFamily="66" charset="0"/>
              </a:rPr>
              <a:t>General Principles of Drug Administration and Safety Guidelines Giving Medications</a:t>
            </a:r>
            <a:r>
              <a:rPr lang="en-US" sz="2800" b="1" i="0">
                <a:latin typeface="Bradley Hand ITC" pitchFamily="66" charset="0"/>
              </a:rPr>
              <a:t> </a:t>
            </a:r>
          </a:p>
        </p:txBody>
      </p:sp>
      <p:sp>
        <p:nvSpPr>
          <p:cNvPr id="10243" name="Line 5"/>
          <p:cNvSpPr>
            <a:spLocks noChangeShapeType="1"/>
          </p:cNvSpPr>
          <p:nvPr/>
        </p:nvSpPr>
        <p:spPr bwMode="auto">
          <a:xfrm>
            <a:off x="609600" y="1143000"/>
            <a:ext cx="8534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0244" name="Rectangle 6"/>
          <p:cNvSpPr>
            <a:spLocks noChangeArrowheads="1"/>
          </p:cNvSpPr>
          <p:nvPr/>
        </p:nvSpPr>
        <p:spPr bwMode="auto">
          <a:xfrm>
            <a:off x="152400" y="1133475"/>
            <a:ext cx="8763000" cy="604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a:tabLst>
                <a:tab pos="182563" algn="l"/>
              </a:tabLst>
            </a:pPr>
            <a:r>
              <a:rPr lang="en-US" sz="2600" i="0">
                <a:solidFill>
                  <a:srgbClr val="00FFFF"/>
                </a:solidFill>
                <a:latin typeface="Imprint MT Shadow" pitchFamily="82" charset="0"/>
              </a:rPr>
              <a:t>26. Put on gloves for all procedures that might result in contact with blood or body fluids.</a:t>
            </a:r>
          </a:p>
          <a:p>
            <a:pPr marL="342900" indent="-342900" algn="l">
              <a:tabLst>
                <a:tab pos="182563" algn="l"/>
              </a:tabLst>
            </a:pPr>
            <a:r>
              <a:rPr lang="en-US" sz="2600" i="0">
                <a:solidFill>
                  <a:srgbClr val="00FFFF"/>
                </a:solidFill>
                <a:latin typeface="Imprint MT Shadow" pitchFamily="82" charset="0"/>
              </a:rPr>
              <a:t>27. Stay with the patient while oral medication is being taken. Watch for any reaction and record the patient’s response.</a:t>
            </a:r>
          </a:p>
          <a:p>
            <a:pPr marL="342900" indent="-342900" algn="l">
              <a:tabLst>
                <a:tab pos="182563" algn="l"/>
              </a:tabLst>
            </a:pPr>
            <a:r>
              <a:rPr lang="en-US" sz="2600" i="0">
                <a:solidFill>
                  <a:srgbClr val="00FFFF"/>
                </a:solidFill>
                <a:latin typeface="Imprint MT Shadow" pitchFamily="82" charset="0"/>
              </a:rPr>
              <a:t>28. Never return a medication to the container</a:t>
            </a:r>
            <a:r>
              <a:rPr lang="en-US" sz="2600" i="0">
                <a:latin typeface="Imprint MT Shadow" pitchFamily="82" charset="0"/>
              </a:rPr>
              <a:t>.</a:t>
            </a:r>
          </a:p>
          <a:p>
            <a:pPr marL="342900" indent="-342900" algn="l">
              <a:tabLst>
                <a:tab pos="182563" algn="l"/>
              </a:tabLst>
            </a:pPr>
            <a:r>
              <a:rPr lang="en-US" sz="2600" b="1" i="0">
                <a:solidFill>
                  <a:srgbClr val="FF0066"/>
                </a:solidFill>
                <a:latin typeface="Imprint MT Shadow" pitchFamily="82" charset="0"/>
              </a:rPr>
              <a:t>29. </a:t>
            </a:r>
            <a:r>
              <a:rPr lang="en-US" sz="2600" b="1" i="0" u="sng">
                <a:solidFill>
                  <a:srgbClr val="FF0066"/>
                </a:solidFill>
                <a:latin typeface="Imprint MT Shadow" pitchFamily="82" charset="0"/>
              </a:rPr>
              <a:t>Never recap, bend, or break a used needle.</a:t>
            </a:r>
            <a:endParaRPr lang="en-US" sz="2600" i="0">
              <a:solidFill>
                <a:srgbClr val="FF0066"/>
              </a:solidFill>
              <a:latin typeface="Imprint MT Shadow" pitchFamily="82" charset="0"/>
            </a:endParaRPr>
          </a:p>
          <a:p>
            <a:pPr marL="342900" indent="-342900" algn="l">
              <a:tabLst>
                <a:tab pos="182563" algn="l"/>
              </a:tabLst>
            </a:pPr>
            <a:r>
              <a:rPr lang="en-US" sz="2600" i="0">
                <a:solidFill>
                  <a:srgbClr val="00FFFF"/>
                </a:solidFill>
                <a:latin typeface="Imprint MT Shadow" pitchFamily="82" charset="0"/>
              </a:rPr>
              <a:t>30. Never give a medication poured or drawn up by someone else.</a:t>
            </a:r>
          </a:p>
          <a:p>
            <a:pPr marL="342900" indent="-342900" algn="l">
              <a:tabLst>
                <a:tab pos="182563" algn="l"/>
              </a:tabLst>
            </a:pPr>
            <a:r>
              <a:rPr lang="en-US" sz="2600" i="0">
                <a:solidFill>
                  <a:srgbClr val="00FFFF"/>
                </a:solidFill>
                <a:latin typeface="Imprint MT Shadow" pitchFamily="82" charset="0"/>
              </a:rPr>
              <a:t>31. Never leave the medication cabinet unlocked when not in use.</a:t>
            </a:r>
          </a:p>
          <a:p>
            <a:pPr marL="342900" indent="-342900" algn="l">
              <a:tabLst>
                <a:tab pos="182563" algn="l"/>
              </a:tabLst>
            </a:pPr>
            <a:r>
              <a:rPr lang="en-US" sz="2600" i="0">
                <a:solidFill>
                  <a:srgbClr val="00FFFF"/>
                </a:solidFill>
                <a:latin typeface="Imprint MT Shadow" pitchFamily="82" charset="0"/>
              </a:rPr>
              <a:t>32. Never give the keys of the medication cabinet to an unauthorized person. Limit access to the medication cabinet by limiting access to the cabinet keys. </a:t>
            </a:r>
            <a:endParaRPr lang="en-US" i="0">
              <a:solidFill>
                <a:srgbClr val="00FFFF"/>
              </a:solidFill>
              <a:latin typeface="Imprint MT Shadow" pitchFamily="82" charset="0"/>
            </a:endParaRPr>
          </a:p>
          <a:p>
            <a:pPr marL="342900" indent="-342900" algn="l">
              <a:tabLst>
                <a:tab pos="182563" algn="l"/>
              </a:tabLst>
            </a:pPr>
            <a:endParaRPr lang="en-US" sz="2600" i="0">
              <a:solidFill>
                <a:srgbClr val="00FFFF"/>
              </a:solidFill>
              <a:latin typeface="Imprint MT Shadow" pitchFamily="82"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ChangeArrowheads="1"/>
          </p:cNvSpPr>
          <p:nvPr/>
        </p:nvSpPr>
        <p:spPr bwMode="auto">
          <a:xfrm>
            <a:off x="1843088" y="258763"/>
            <a:ext cx="54578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i="0">
                <a:solidFill>
                  <a:srgbClr val="FFFF00"/>
                </a:solidFill>
                <a:latin typeface="Bradley Hand ITC" pitchFamily="66" charset="0"/>
              </a:rPr>
              <a:t>CODE: BUCO PanDan – </a:t>
            </a:r>
          </a:p>
          <a:p>
            <a:r>
              <a:rPr lang="en-US" sz="4000" b="1" i="0">
                <a:solidFill>
                  <a:srgbClr val="FFFF00"/>
                </a:solidFill>
                <a:latin typeface="Bradley Hand ITC" pitchFamily="66" charset="0"/>
              </a:rPr>
              <a:t>anticholinergic S/Es</a:t>
            </a:r>
          </a:p>
        </p:txBody>
      </p:sp>
      <p:sp>
        <p:nvSpPr>
          <p:cNvPr id="70659" name="Rectangle 5"/>
          <p:cNvSpPr>
            <a:spLocks noChangeArrowheads="1"/>
          </p:cNvSpPr>
          <p:nvPr/>
        </p:nvSpPr>
        <p:spPr bwMode="auto">
          <a:xfrm>
            <a:off x="228600" y="2070100"/>
            <a:ext cx="89154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600" b="1" i="0">
                <a:solidFill>
                  <a:srgbClr val="00FFFF"/>
                </a:solidFill>
                <a:latin typeface="Tahoma" pitchFamily="34" charset="0"/>
              </a:rPr>
              <a:t>3. </a:t>
            </a:r>
            <a:r>
              <a:rPr lang="en-US" sz="3600" b="1" i="0">
                <a:solidFill>
                  <a:srgbClr val="FF0066"/>
                </a:solidFill>
                <a:latin typeface="Tahoma" pitchFamily="34" charset="0"/>
              </a:rPr>
              <a:t>C</a:t>
            </a:r>
            <a:r>
              <a:rPr lang="en-US" sz="3600" i="0">
                <a:solidFill>
                  <a:srgbClr val="00FFFF"/>
                </a:solidFill>
                <a:latin typeface="Tahoma" pitchFamily="34" charset="0"/>
              </a:rPr>
              <a:t>onstipation</a:t>
            </a:r>
          </a:p>
          <a:p>
            <a:pPr algn="l"/>
            <a:r>
              <a:rPr lang="en-US" sz="3600" i="0">
                <a:solidFill>
                  <a:srgbClr val="00FFFF"/>
                </a:solidFill>
                <a:latin typeface="Tahoma" pitchFamily="34" charset="0"/>
              </a:rPr>
              <a:t>	</a:t>
            </a:r>
            <a:r>
              <a:rPr lang="en-US" sz="3600" i="0">
                <a:solidFill>
                  <a:srgbClr val="FFFF00"/>
                </a:solidFill>
                <a:latin typeface="Tahoma" pitchFamily="34" charset="0"/>
              </a:rPr>
              <a:t>Nursing Interventions:</a:t>
            </a:r>
          </a:p>
          <a:p>
            <a:pPr algn="l"/>
            <a:r>
              <a:rPr lang="en-US" sz="3600" i="0">
                <a:latin typeface="Tahoma" pitchFamily="34" charset="0"/>
              </a:rPr>
              <a:t>		1. Prevent constipation ↑ fiber (		residue) roughage, 	</a:t>
            </a:r>
            <a:r>
              <a:rPr lang="en-US" sz="3600" b="1" i="0">
                <a:latin typeface="Tahoma" pitchFamily="34" charset="0"/>
              </a:rPr>
              <a:t>prune</a:t>
            </a:r>
            <a:r>
              <a:rPr lang="en-US" sz="3600" i="0">
                <a:latin typeface="Tahoma" pitchFamily="34" charset="0"/>
              </a:rPr>
              <a:t>/pineapple/papaya juice/ fruits.</a:t>
            </a:r>
          </a:p>
          <a:p>
            <a:pPr algn="l"/>
            <a:r>
              <a:rPr lang="en-US" sz="3600" i="0">
                <a:latin typeface="Tahoma" pitchFamily="34" charset="0"/>
              </a:rPr>
              <a:t>		2. ↑ OFI</a:t>
            </a:r>
          </a:p>
          <a:p>
            <a:pPr algn="l"/>
            <a:r>
              <a:rPr lang="en-US" sz="3600" i="0">
                <a:latin typeface="Tahoma" pitchFamily="34" charset="0"/>
              </a:rPr>
              <a:t>		3. ↑exercise</a:t>
            </a:r>
            <a:r>
              <a:rPr lang="en-US" sz="3600">
                <a:latin typeface="Tahoma" pitchFamily="34" charset="0"/>
              </a:rPr>
              <a:t>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p:cNvSpPr>
            <a:spLocks noChangeArrowheads="1"/>
          </p:cNvSpPr>
          <p:nvPr/>
        </p:nvSpPr>
        <p:spPr bwMode="auto">
          <a:xfrm>
            <a:off x="152400" y="2224088"/>
            <a:ext cx="89916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200" b="1" i="0">
                <a:solidFill>
                  <a:srgbClr val="43EDFF"/>
                </a:solidFill>
                <a:latin typeface="Arial" pitchFamily="34" charset="0"/>
              </a:rPr>
              <a:t>4</a:t>
            </a:r>
            <a:r>
              <a:rPr lang="en-US" sz="3200" b="1" i="0">
                <a:solidFill>
                  <a:srgbClr val="43EDFF"/>
                </a:solidFill>
                <a:latin typeface="Tahoma" pitchFamily="34" charset="0"/>
              </a:rPr>
              <a:t>. </a:t>
            </a:r>
            <a:r>
              <a:rPr lang="en-US" sz="3200" b="1" i="0">
                <a:solidFill>
                  <a:srgbClr val="FF0066"/>
                </a:solidFill>
                <a:latin typeface="Tahoma" pitchFamily="34" charset="0"/>
              </a:rPr>
              <a:t>O</a:t>
            </a:r>
            <a:r>
              <a:rPr lang="en-US" sz="3200" i="0">
                <a:solidFill>
                  <a:srgbClr val="43EDFF"/>
                </a:solidFill>
                <a:latin typeface="Tahoma" pitchFamily="34" charset="0"/>
              </a:rPr>
              <a:t>rthostatic Hypotension/Postural Hypotension</a:t>
            </a:r>
          </a:p>
          <a:p>
            <a:pPr algn="l"/>
            <a:r>
              <a:rPr lang="en-US" sz="3200" i="0">
                <a:solidFill>
                  <a:srgbClr val="43EDFF"/>
                </a:solidFill>
                <a:latin typeface="Tahoma" pitchFamily="34" charset="0"/>
              </a:rPr>
              <a:t>	</a:t>
            </a:r>
            <a:r>
              <a:rPr lang="en-US" sz="3200" i="0">
                <a:latin typeface="Tahoma" pitchFamily="34" charset="0"/>
              </a:rPr>
              <a:t>Difference of BP 15-20 mm Hg above the diastole after sudden changing of position</a:t>
            </a:r>
          </a:p>
          <a:p>
            <a:pPr algn="l"/>
            <a:r>
              <a:rPr lang="en-US" sz="3200" b="1" i="0">
                <a:solidFill>
                  <a:srgbClr val="FFFF00"/>
                </a:solidFill>
                <a:latin typeface="Tahoma" pitchFamily="34" charset="0"/>
              </a:rPr>
              <a:t>S/Sx</a:t>
            </a:r>
            <a:r>
              <a:rPr lang="en-US" sz="3200" i="0">
                <a:solidFill>
                  <a:srgbClr val="FFFF00"/>
                </a:solidFill>
                <a:latin typeface="Tahoma" pitchFamily="34" charset="0"/>
              </a:rPr>
              <a:t>:</a:t>
            </a:r>
            <a:r>
              <a:rPr lang="en-US" sz="3200" i="0">
                <a:latin typeface="Tahoma" pitchFamily="34" charset="0"/>
              </a:rPr>
              <a:t> Pallor, dizziness</a:t>
            </a:r>
          </a:p>
          <a:p>
            <a:pPr algn="l"/>
            <a:r>
              <a:rPr lang="en-US" sz="3200" i="0">
                <a:solidFill>
                  <a:srgbClr val="FFFF00"/>
                </a:solidFill>
                <a:latin typeface="Tahoma" pitchFamily="34" charset="0"/>
              </a:rPr>
              <a:t>Nursing consideration:</a:t>
            </a:r>
            <a:r>
              <a:rPr lang="en-US" sz="3200" i="0">
                <a:latin typeface="Tahoma" pitchFamily="34" charset="0"/>
              </a:rPr>
              <a:t> </a:t>
            </a:r>
          </a:p>
          <a:p>
            <a:pPr algn="l"/>
            <a:r>
              <a:rPr lang="en-US" sz="3200" i="0">
                <a:latin typeface="Tahoma" pitchFamily="34" charset="0"/>
              </a:rPr>
              <a:t>	Slowly change position</a:t>
            </a:r>
          </a:p>
          <a:p>
            <a:pPr algn="l"/>
            <a:r>
              <a:rPr lang="en-US" sz="3200" i="0">
                <a:latin typeface="Tahoma" pitchFamily="34" charset="0"/>
              </a:rPr>
              <a:t>	Told patient to dangle feet first before 	standing</a:t>
            </a:r>
            <a:r>
              <a:rPr lang="en-US" sz="3200">
                <a:latin typeface="Tahoma" pitchFamily="34" charset="0"/>
              </a:rPr>
              <a:t> </a:t>
            </a:r>
          </a:p>
        </p:txBody>
      </p:sp>
      <p:sp>
        <p:nvSpPr>
          <p:cNvPr id="71683" name="Rectangle 5"/>
          <p:cNvSpPr>
            <a:spLocks noChangeArrowheads="1"/>
          </p:cNvSpPr>
          <p:nvPr/>
        </p:nvSpPr>
        <p:spPr bwMode="auto">
          <a:xfrm>
            <a:off x="1843088" y="258763"/>
            <a:ext cx="54578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i="0">
                <a:solidFill>
                  <a:srgbClr val="FFFF00"/>
                </a:solidFill>
                <a:latin typeface="Bradley Hand ITC" pitchFamily="66" charset="0"/>
              </a:rPr>
              <a:t>CODE: BUCO PanDan – </a:t>
            </a:r>
          </a:p>
          <a:p>
            <a:r>
              <a:rPr lang="en-US" sz="4000" b="1" i="0">
                <a:solidFill>
                  <a:srgbClr val="FFFF00"/>
                </a:solidFill>
                <a:latin typeface="Bradley Hand ITC" pitchFamily="66" charset="0"/>
              </a:rPr>
              <a:t>anticholinergic S/Es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6"/>
          <p:cNvSpPr>
            <a:spLocks noChangeArrowheads="1"/>
          </p:cNvSpPr>
          <p:nvPr/>
        </p:nvSpPr>
        <p:spPr bwMode="auto">
          <a:xfrm>
            <a:off x="152400" y="1371600"/>
            <a:ext cx="883920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200" b="1" i="0">
                <a:solidFill>
                  <a:srgbClr val="00FFFF"/>
                </a:solidFill>
                <a:latin typeface="Arial" pitchFamily="34" charset="0"/>
              </a:rPr>
              <a:t>5. </a:t>
            </a:r>
            <a:r>
              <a:rPr lang="en-US" sz="3200" b="1" i="0">
                <a:solidFill>
                  <a:srgbClr val="FF0066"/>
                </a:solidFill>
                <a:latin typeface="Arial" pitchFamily="34" charset="0"/>
              </a:rPr>
              <a:t>Pan P</a:t>
            </a:r>
            <a:r>
              <a:rPr lang="en-US" sz="3200" i="0">
                <a:solidFill>
                  <a:srgbClr val="00FFFF"/>
                </a:solidFill>
                <a:latin typeface="Arial" pitchFamily="34" charset="0"/>
              </a:rPr>
              <a:t>hotosensitivity (photophobia)</a:t>
            </a:r>
          </a:p>
          <a:p>
            <a:pPr algn="l"/>
            <a:r>
              <a:rPr lang="en-US" sz="3200" b="1" i="0">
                <a:solidFill>
                  <a:srgbClr val="00FFFF"/>
                </a:solidFill>
                <a:latin typeface="Arial" pitchFamily="34" charset="0"/>
              </a:rPr>
              <a:t>	</a:t>
            </a:r>
            <a:r>
              <a:rPr lang="en-US" sz="3200" i="0">
                <a:solidFill>
                  <a:srgbClr val="FFFF00"/>
                </a:solidFill>
                <a:latin typeface="Arial" pitchFamily="34" charset="0"/>
              </a:rPr>
              <a:t>Nursing Intervention:</a:t>
            </a:r>
          </a:p>
          <a:p>
            <a:pPr algn="l"/>
            <a:r>
              <a:rPr lang="en-US" sz="3200" i="0">
                <a:latin typeface="Arial" pitchFamily="34" charset="0"/>
              </a:rPr>
              <a:t>	</a:t>
            </a:r>
            <a:r>
              <a:rPr lang="en-US" sz="3200" b="1">
                <a:latin typeface="Arial" pitchFamily="34" charset="0"/>
              </a:rPr>
              <a:t>1. Use sun glasses, sun block, long sleeves or/and umbrella. Patients taking antipsychotic should be instructed to wear wide brimmed hat when going outside</a:t>
            </a:r>
          </a:p>
          <a:p>
            <a:pPr algn="l"/>
            <a:endParaRPr lang="en-US" sz="3200" b="1" i="0">
              <a:latin typeface="Arial" pitchFamily="34" charset="0"/>
            </a:endParaRPr>
          </a:p>
          <a:p>
            <a:pPr algn="l"/>
            <a:r>
              <a:rPr lang="en-US" sz="3200" b="1" i="0">
                <a:solidFill>
                  <a:srgbClr val="00FFFF"/>
                </a:solidFill>
                <a:latin typeface="Arial" pitchFamily="34" charset="0"/>
              </a:rPr>
              <a:t>6. </a:t>
            </a:r>
            <a:r>
              <a:rPr lang="en-US" sz="3200" b="1" i="0">
                <a:solidFill>
                  <a:srgbClr val="FF0066"/>
                </a:solidFill>
                <a:latin typeface="Arial" pitchFamily="34" charset="0"/>
              </a:rPr>
              <a:t>Dan D</a:t>
            </a:r>
            <a:r>
              <a:rPr lang="en-US" sz="3200" i="0">
                <a:solidFill>
                  <a:srgbClr val="00FFFF"/>
                </a:solidFill>
                <a:latin typeface="Arial" pitchFamily="34" charset="0"/>
              </a:rPr>
              <a:t>ry mouth/ Xerostomia</a:t>
            </a:r>
          </a:p>
          <a:p>
            <a:pPr algn="l"/>
            <a:r>
              <a:rPr lang="en-US" sz="3200" b="1" i="0">
                <a:solidFill>
                  <a:srgbClr val="00FFFF"/>
                </a:solidFill>
                <a:latin typeface="Arial" pitchFamily="34" charset="0"/>
              </a:rPr>
              <a:t>	</a:t>
            </a:r>
            <a:r>
              <a:rPr lang="en-US" sz="3200" b="1" i="0">
                <a:solidFill>
                  <a:srgbClr val="FFFF00"/>
                </a:solidFill>
                <a:latin typeface="Arial" pitchFamily="34" charset="0"/>
              </a:rPr>
              <a:t>Prioritized </a:t>
            </a:r>
            <a:r>
              <a:rPr lang="en-US" sz="3200" i="0">
                <a:solidFill>
                  <a:srgbClr val="FFFF00"/>
                </a:solidFill>
                <a:latin typeface="Arial" pitchFamily="34" charset="0"/>
              </a:rPr>
              <a:t>Nursing Intervention:</a:t>
            </a:r>
          </a:p>
          <a:p>
            <a:pPr algn="l"/>
            <a:r>
              <a:rPr lang="en-US" sz="3200" i="0">
                <a:latin typeface="Arial" pitchFamily="34" charset="0"/>
              </a:rPr>
              <a:t>	Give </a:t>
            </a:r>
            <a:r>
              <a:rPr lang="en-US" sz="3200" b="1">
                <a:latin typeface="Arial" pitchFamily="34" charset="0"/>
              </a:rPr>
              <a:t>(1) ice chips,</a:t>
            </a:r>
            <a:r>
              <a:rPr lang="en-US" sz="3200" i="0">
                <a:latin typeface="Arial" pitchFamily="34" charset="0"/>
              </a:rPr>
              <a:t> (2) chewing gum, </a:t>
            </a:r>
          </a:p>
          <a:p>
            <a:pPr algn="l"/>
            <a:r>
              <a:rPr lang="en-US" sz="3200" i="0">
                <a:latin typeface="Arial" pitchFamily="34" charset="0"/>
              </a:rPr>
              <a:t>	(3) sips of water</a:t>
            </a:r>
          </a:p>
        </p:txBody>
      </p:sp>
      <p:sp>
        <p:nvSpPr>
          <p:cNvPr id="72707" name="Rectangle 7"/>
          <p:cNvSpPr>
            <a:spLocks noChangeArrowheads="1"/>
          </p:cNvSpPr>
          <p:nvPr/>
        </p:nvSpPr>
        <p:spPr bwMode="auto">
          <a:xfrm>
            <a:off x="1843088" y="258763"/>
            <a:ext cx="54578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i="0">
                <a:solidFill>
                  <a:srgbClr val="FFFF00"/>
                </a:solidFill>
                <a:latin typeface="Bradley Hand ITC" pitchFamily="66" charset="0"/>
              </a:rPr>
              <a:t>CODE: BUCO PanDan – </a:t>
            </a:r>
          </a:p>
          <a:p>
            <a:r>
              <a:rPr lang="en-US" sz="4000" b="1" i="0">
                <a:solidFill>
                  <a:srgbClr val="FFFF00"/>
                </a:solidFill>
                <a:latin typeface="Bradley Hand ITC" pitchFamily="66" charset="0"/>
              </a:rPr>
              <a:t>anticholinergic S/Es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ChangeArrowheads="1"/>
          </p:cNvSpPr>
          <p:nvPr/>
        </p:nvSpPr>
        <p:spPr bwMode="auto">
          <a:xfrm>
            <a:off x="1676400" y="1676400"/>
            <a:ext cx="5719763"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7000" b="1" i="0">
                <a:solidFill>
                  <a:srgbClr val="00FF00"/>
                </a:solidFill>
                <a:latin typeface="Mistral" pitchFamily="66" charset="0"/>
              </a:rPr>
              <a:t>ANTIDEPRESSANTS </a:t>
            </a:r>
          </a:p>
          <a:p>
            <a:pPr eaLnBrk="1" hangingPunct="1"/>
            <a:r>
              <a:rPr lang="en-US" sz="7000" b="1" i="0">
                <a:solidFill>
                  <a:srgbClr val="00FF00"/>
                </a:solidFill>
                <a:latin typeface="Mistral" pitchFamily="66" charset="0"/>
              </a:rPr>
              <a:t>or </a:t>
            </a:r>
          </a:p>
          <a:p>
            <a:pPr eaLnBrk="1" hangingPunct="1"/>
            <a:r>
              <a:rPr lang="en-US" sz="7000" b="1" i="0">
                <a:solidFill>
                  <a:srgbClr val="00FF00"/>
                </a:solidFill>
                <a:latin typeface="Mistral" pitchFamily="66" charset="0"/>
              </a:rPr>
              <a:t>THYMOLEPTICS</a:t>
            </a:r>
            <a:r>
              <a:rPr lang="en-US" sz="7000">
                <a:solidFill>
                  <a:srgbClr val="00FF00"/>
                </a:solidFill>
                <a:latin typeface="Mistral" pitchFamily="66" charset="0"/>
              </a:rPr>
              <a:t> </a:t>
            </a:r>
          </a:p>
        </p:txBody>
      </p:sp>
      <p:sp>
        <p:nvSpPr>
          <p:cNvPr id="73731" name="Line 5"/>
          <p:cNvSpPr>
            <a:spLocks noChangeShapeType="1"/>
          </p:cNvSpPr>
          <p:nvPr/>
        </p:nvSpPr>
        <p:spPr bwMode="auto">
          <a:xfrm>
            <a:off x="0" y="16002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73732" name="Line 6"/>
          <p:cNvSpPr>
            <a:spLocks noChangeShapeType="1"/>
          </p:cNvSpPr>
          <p:nvPr/>
        </p:nvSpPr>
        <p:spPr bwMode="auto">
          <a:xfrm>
            <a:off x="304800" y="15240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73733" name="Line 7"/>
          <p:cNvSpPr>
            <a:spLocks noChangeShapeType="1"/>
          </p:cNvSpPr>
          <p:nvPr/>
        </p:nvSpPr>
        <p:spPr bwMode="auto">
          <a:xfrm>
            <a:off x="762000" y="1447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73734" name="Line 8"/>
          <p:cNvSpPr>
            <a:spLocks noChangeShapeType="1"/>
          </p:cNvSpPr>
          <p:nvPr/>
        </p:nvSpPr>
        <p:spPr bwMode="auto">
          <a:xfrm>
            <a:off x="2667000" y="50292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73735" name="Line 9"/>
          <p:cNvSpPr>
            <a:spLocks noChangeShapeType="1"/>
          </p:cNvSpPr>
          <p:nvPr/>
        </p:nvSpPr>
        <p:spPr bwMode="auto">
          <a:xfrm>
            <a:off x="2971800" y="49530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73736" name="Line 10"/>
          <p:cNvSpPr>
            <a:spLocks noChangeShapeType="1"/>
          </p:cNvSpPr>
          <p:nvPr/>
        </p:nvSpPr>
        <p:spPr bwMode="auto">
          <a:xfrm>
            <a:off x="3429000" y="4876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type="body" idx="1"/>
          </p:nvPr>
        </p:nvSpPr>
        <p:spPr>
          <a:xfrm>
            <a:off x="228600" y="457200"/>
            <a:ext cx="8686800" cy="601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en-US" smtClean="0">
                <a:effectLst/>
              </a:rPr>
              <a:t>		- riving is out until response to drug has 	been determined</a:t>
            </a:r>
          </a:p>
          <a:p>
            <a:pPr>
              <a:buFont typeface="Wingdings" pitchFamily="2" charset="2"/>
              <a:buNone/>
            </a:pPr>
            <a:endParaRPr lang="en-US" smtClean="0">
              <a:effectLst/>
            </a:endParaRPr>
          </a:p>
          <a:p>
            <a:pPr>
              <a:buFont typeface="Wingdings" pitchFamily="2" charset="2"/>
              <a:buNone/>
            </a:pPr>
            <a:r>
              <a:rPr lang="en-US" smtClean="0">
                <a:effectLst/>
              </a:rPr>
              <a:t>		- ffect has a delayed onset of 7-21 days</a:t>
            </a:r>
          </a:p>
          <a:p>
            <a:pPr>
              <a:buFont typeface="Wingdings" pitchFamily="2" charset="2"/>
              <a:buNone/>
            </a:pPr>
            <a:endParaRPr lang="en-US" smtClean="0">
              <a:effectLst/>
            </a:endParaRPr>
          </a:p>
          <a:p>
            <a:pPr>
              <a:buFont typeface="Wingdings" pitchFamily="2" charset="2"/>
              <a:buNone/>
            </a:pPr>
            <a:r>
              <a:rPr lang="en-US" smtClean="0">
                <a:effectLst/>
              </a:rPr>
              <a:t>		- lanning pregnancy – consult with 	provider of care</a:t>
            </a:r>
          </a:p>
          <a:p>
            <a:pPr>
              <a:buFont typeface="Wingdings" pitchFamily="2" charset="2"/>
              <a:buNone/>
            </a:pPr>
            <a:endParaRPr lang="en-US" smtClean="0">
              <a:effectLst/>
            </a:endParaRPr>
          </a:p>
          <a:p>
            <a:pPr>
              <a:buFont typeface="Wingdings" pitchFamily="2" charset="2"/>
              <a:buNone/>
            </a:pPr>
            <a:r>
              <a:rPr lang="en-US" smtClean="0">
                <a:effectLst/>
              </a:rPr>
              <a:t>		-  elieves symptoms, not a CURE!</a:t>
            </a:r>
          </a:p>
        </p:txBody>
      </p:sp>
      <p:sp>
        <p:nvSpPr>
          <p:cNvPr id="135172" name="WordArt 4"/>
          <p:cNvSpPr>
            <a:spLocks noChangeArrowheads="1" noChangeShapeType="1" noTextEdit="1"/>
          </p:cNvSpPr>
          <p:nvPr/>
        </p:nvSpPr>
        <p:spPr bwMode="auto">
          <a:xfrm>
            <a:off x="304800" y="457200"/>
            <a:ext cx="590550" cy="663575"/>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D</a:t>
            </a:r>
          </a:p>
        </p:txBody>
      </p:sp>
      <p:sp>
        <p:nvSpPr>
          <p:cNvPr id="135174" name="WordArt 6"/>
          <p:cNvSpPr>
            <a:spLocks noChangeArrowheads="1" noChangeShapeType="1" noTextEdit="1"/>
          </p:cNvSpPr>
          <p:nvPr/>
        </p:nvSpPr>
        <p:spPr bwMode="auto">
          <a:xfrm>
            <a:off x="381000" y="3429000"/>
            <a:ext cx="533400" cy="6858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P</a:t>
            </a:r>
          </a:p>
        </p:txBody>
      </p:sp>
      <p:sp>
        <p:nvSpPr>
          <p:cNvPr id="135176" name="WordArt 8"/>
          <p:cNvSpPr>
            <a:spLocks noChangeArrowheads="1" noChangeShapeType="1" noTextEdit="1"/>
          </p:cNvSpPr>
          <p:nvPr/>
        </p:nvSpPr>
        <p:spPr bwMode="auto">
          <a:xfrm>
            <a:off x="381000" y="4953000"/>
            <a:ext cx="609600" cy="762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R</a:t>
            </a:r>
          </a:p>
        </p:txBody>
      </p:sp>
      <p:sp>
        <p:nvSpPr>
          <p:cNvPr id="135177" name="WordArt 9"/>
          <p:cNvSpPr>
            <a:spLocks noChangeArrowheads="1" noChangeShapeType="1" noTextEdit="1"/>
          </p:cNvSpPr>
          <p:nvPr/>
        </p:nvSpPr>
        <p:spPr bwMode="auto">
          <a:xfrm>
            <a:off x="381000" y="2133600"/>
            <a:ext cx="533400" cy="6858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228600" y="304800"/>
            <a:ext cx="8686800" cy="6172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en-US" smtClean="0">
                <a:effectLst/>
              </a:rPr>
              <a:t>		- valuate vital signs</a:t>
            </a:r>
          </a:p>
          <a:p>
            <a:pPr>
              <a:buFont typeface="Wingdings" pitchFamily="2" charset="2"/>
              <a:buNone/>
            </a:pPr>
            <a:endParaRPr lang="en-US" smtClean="0">
              <a:effectLst/>
            </a:endParaRPr>
          </a:p>
          <a:p>
            <a:pPr>
              <a:buFont typeface="Wingdings" pitchFamily="2" charset="2"/>
              <a:buNone/>
            </a:pPr>
            <a:r>
              <a:rPr lang="en-US" smtClean="0">
                <a:effectLst/>
              </a:rPr>
              <a:t>		- topping drug abruptly is OUT!</a:t>
            </a:r>
          </a:p>
          <a:p>
            <a:pPr>
              <a:buFont typeface="Wingdings" pitchFamily="2" charset="2"/>
              <a:buNone/>
            </a:pPr>
            <a:endParaRPr lang="en-US" smtClean="0">
              <a:effectLst/>
            </a:endParaRPr>
          </a:p>
          <a:p>
            <a:pPr>
              <a:buFont typeface="Wingdings" pitchFamily="2" charset="2"/>
              <a:buNone/>
            </a:pPr>
            <a:r>
              <a:rPr lang="en-US" smtClean="0">
                <a:effectLst/>
              </a:rPr>
              <a:t>		- afety measures (i.e., change position 	slowly)</a:t>
            </a:r>
          </a:p>
          <a:p>
            <a:pPr>
              <a:buFont typeface="Wingdings" pitchFamily="2" charset="2"/>
              <a:buNone/>
            </a:pPr>
            <a:endParaRPr lang="en-US" smtClean="0">
              <a:effectLst/>
            </a:endParaRPr>
          </a:p>
          <a:p>
            <a:pPr>
              <a:buFont typeface="Wingdings" pitchFamily="2" charset="2"/>
              <a:buNone/>
            </a:pPr>
            <a:r>
              <a:rPr lang="en-US" smtClean="0">
                <a:effectLst/>
              </a:rPr>
              <a:t>		- nstruct client to report undesirable 	effects </a:t>
            </a:r>
          </a:p>
        </p:txBody>
      </p:sp>
      <p:sp>
        <p:nvSpPr>
          <p:cNvPr id="136196" name="WordArt 4"/>
          <p:cNvSpPr>
            <a:spLocks noChangeArrowheads="1" noChangeShapeType="1" noTextEdit="1"/>
          </p:cNvSpPr>
          <p:nvPr/>
        </p:nvSpPr>
        <p:spPr bwMode="auto">
          <a:xfrm>
            <a:off x="381000" y="304800"/>
            <a:ext cx="533400" cy="6858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E</a:t>
            </a:r>
          </a:p>
        </p:txBody>
      </p:sp>
      <p:sp>
        <p:nvSpPr>
          <p:cNvPr id="136197" name="WordArt 5"/>
          <p:cNvSpPr>
            <a:spLocks noChangeArrowheads="1" noChangeShapeType="1" noTextEdit="1"/>
          </p:cNvSpPr>
          <p:nvPr/>
        </p:nvSpPr>
        <p:spPr bwMode="auto">
          <a:xfrm>
            <a:off x="381000" y="1447800"/>
            <a:ext cx="533400" cy="762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S</a:t>
            </a:r>
          </a:p>
        </p:txBody>
      </p:sp>
      <p:sp>
        <p:nvSpPr>
          <p:cNvPr id="136198" name="WordArt 6"/>
          <p:cNvSpPr>
            <a:spLocks noChangeArrowheads="1" noChangeShapeType="1" noTextEdit="1"/>
          </p:cNvSpPr>
          <p:nvPr/>
        </p:nvSpPr>
        <p:spPr bwMode="auto">
          <a:xfrm>
            <a:off x="381000" y="2819400"/>
            <a:ext cx="533400" cy="762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S</a:t>
            </a:r>
          </a:p>
        </p:txBody>
      </p:sp>
      <p:sp>
        <p:nvSpPr>
          <p:cNvPr id="136199" name="WordArt 7"/>
          <p:cNvSpPr>
            <a:spLocks noChangeArrowheads="1" noChangeShapeType="1" noTextEdit="1"/>
          </p:cNvSpPr>
          <p:nvPr/>
        </p:nvSpPr>
        <p:spPr bwMode="auto">
          <a:xfrm>
            <a:off x="457200" y="4419600"/>
            <a:ext cx="381000" cy="762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I</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en-US" smtClean="0">
                <a:effectLst/>
              </a:rPr>
              <a:t>		- bserve for suicidal tendencies</a:t>
            </a:r>
          </a:p>
          <a:p>
            <a:pPr>
              <a:buFont typeface="Wingdings" pitchFamily="2" charset="2"/>
              <a:buNone/>
            </a:pPr>
            <a:endParaRPr lang="en-US" smtClean="0">
              <a:effectLst/>
            </a:endParaRPr>
          </a:p>
          <a:p>
            <a:pPr>
              <a:buFont typeface="Wingdings" pitchFamily="2" charset="2"/>
              <a:buNone/>
            </a:pPr>
            <a:r>
              <a:rPr lang="en-US" smtClean="0">
                <a:effectLst/>
              </a:rPr>
              <a:t>		- o alcohol or CNS depressants</a:t>
            </a:r>
          </a:p>
        </p:txBody>
      </p:sp>
      <p:sp>
        <p:nvSpPr>
          <p:cNvPr id="137220" name="WordArt 4"/>
          <p:cNvSpPr>
            <a:spLocks noChangeArrowheads="1" noChangeShapeType="1" noTextEdit="1"/>
          </p:cNvSpPr>
          <p:nvPr/>
        </p:nvSpPr>
        <p:spPr bwMode="auto">
          <a:xfrm>
            <a:off x="533400" y="1676400"/>
            <a:ext cx="533400" cy="6858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O</a:t>
            </a:r>
          </a:p>
        </p:txBody>
      </p:sp>
      <p:sp>
        <p:nvSpPr>
          <p:cNvPr id="137221" name="WordArt 5"/>
          <p:cNvSpPr>
            <a:spLocks noChangeArrowheads="1" noChangeShapeType="1" noTextEdit="1"/>
          </p:cNvSpPr>
          <p:nvPr/>
        </p:nvSpPr>
        <p:spPr bwMode="auto">
          <a:xfrm>
            <a:off x="533400" y="2895600"/>
            <a:ext cx="533400" cy="762000"/>
          </a:xfrm>
          <a:prstGeom prst="rect">
            <a:avLst/>
          </a:prstGeom>
        </p:spPr>
        <p:txBody>
          <a:bodyPr wrap="none" fromWordArt="1">
            <a:prstTxWarp prst="textPlain">
              <a:avLst>
                <a:gd name="adj" fmla="val 50000"/>
              </a:avLst>
            </a:prstTxWarp>
          </a:bodyPr>
          <a:lstStyle/>
          <a:p>
            <a:r>
              <a:rPr lang="en-PH" sz="3600" b="1" kern="10">
                <a:ln w="19050">
                  <a:solidFill>
                    <a:srgbClr val="99CCFF"/>
                  </a:solidFill>
                  <a:round/>
                  <a:headEnd/>
                  <a:tailEnd/>
                </a:ln>
                <a:solidFill>
                  <a:srgbClr val="0066CC"/>
                </a:solidFill>
                <a:effectLst>
                  <a:outerShdw dist="35921" dir="2700000" algn="ctr" rotWithShape="0">
                    <a:srgbClr val="990000"/>
                  </a:outerShdw>
                </a:effectLst>
                <a:latin typeface="Impact"/>
              </a:rPr>
              <a:t>N</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p:cNvSpPr>
            <a:spLocks noChangeArrowheads="1"/>
          </p:cNvSpPr>
          <p:nvPr/>
        </p:nvSpPr>
        <p:spPr bwMode="auto">
          <a:xfrm>
            <a:off x="228600" y="1206500"/>
            <a:ext cx="8534400"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57200" indent="-457200" algn="l">
              <a:buFontTx/>
              <a:buAutoNum type="romanUcPeriod"/>
            </a:pPr>
            <a:r>
              <a:rPr lang="en-US" sz="3200" b="1" i="0">
                <a:solidFill>
                  <a:srgbClr val="FF9900"/>
                </a:solidFill>
                <a:latin typeface="Tahoma" pitchFamily="34" charset="0"/>
              </a:rPr>
              <a:t>SELECTIVE SEROTONIN REUPTAKE INHIBITORS (SSRIs)</a:t>
            </a:r>
          </a:p>
          <a:p>
            <a:pPr marL="457200" indent="-457200" algn="l"/>
            <a:endParaRPr lang="en-US" sz="3200" i="0">
              <a:solidFill>
                <a:srgbClr val="FF9900"/>
              </a:solidFill>
              <a:latin typeface="Tahoma" pitchFamily="34" charset="0"/>
            </a:endParaRPr>
          </a:p>
          <a:p>
            <a:pPr marL="457200" indent="-457200" algn="l"/>
            <a:r>
              <a:rPr lang="en-US" sz="3200" b="1" i="0">
                <a:solidFill>
                  <a:srgbClr val="FF9900"/>
                </a:solidFill>
                <a:latin typeface="Tahoma" pitchFamily="34" charset="0"/>
              </a:rPr>
              <a:t>	</a:t>
            </a:r>
            <a:r>
              <a:rPr lang="en-US" sz="3200" b="1" i="0">
                <a:solidFill>
                  <a:srgbClr val="FF0066"/>
                </a:solidFill>
                <a:latin typeface="Bradley Hand ITC" pitchFamily="66" charset="0"/>
              </a:rPr>
              <a:t>Usually the FIRST LINE of drug. RATIONALE: FEWER SIDE EFFECTS</a:t>
            </a:r>
          </a:p>
          <a:p>
            <a:pPr marL="457200" indent="-457200" algn="l"/>
            <a:endParaRPr lang="en-US" sz="3200" i="0">
              <a:solidFill>
                <a:srgbClr val="FF0066"/>
              </a:solidFill>
              <a:latin typeface="Tahoma" pitchFamily="34" charset="0"/>
            </a:endParaRPr>
          </a:p>
          <a:p>
            <a:pPr marL="457200" indent="-457200" algn="l"/>
            <a:r>
              <a:rPr lang="en-US" sz="3200" b="1" i="0">
                <a:solidFill>
                  <a:srgbClr val="FF9900"/>
                </a:solidFill>
                <a:latin typeface="Tahoma" pitchFamily="34" charset="0"/>
              </a:rPr>
              <a:t>	</a:t>
            </a:r>
            <a:r>
              <a:rPr lang="en-US" sz="3200" b="1" i="0">
                <a:solidFill>
                  <a:srgbClr val="FFFF00"/>
                </a:solidFill>
                <a:latin typeface="Tahoma" pitchFamily="34" charset="0"/>
              </a:rPr>
              <a:t>Action:</a:t>
            </a:r>
            <a:r>
              <a:rPr lang="en-US" sz="3200" b="1" i="0">
                <a:solidFill>
                  <a:srgbClr val="FF9900"/>
                </a:solidFill>
                <a:latin typeface="Tahoma" pitchFamily="34" charset="0"/>
              </a:rPr>
              <a:t> </a:t>
            </a:r>
            <a:r>
              <a:rPr lang="en-US" sz="3200" i="0">
                <a:solidFill>
                  <a:srgbClr val="FF9900"/>
                </a:solidFill>
                <a:latin typeface="Tahoma" pitchFamily="34" charset="0"/>
              </a:rPr>
              <a:t>Balance Serotonin – gradual effect (usually 2 weeks)</a:t>
            </a:r>
          </a:p>
          <a:p>
            <a:pPr marL="457200" indent="-457200" algn="l"/>
            <a:endParaRPr lang="en-US" sz="3200" i="0">
              <a:solidFill>
                <a:srgbClr val="FF9900"/>
              </a:solidFill>
              <a:latin typeface="Tahoma" pitchFamily="34" charset="0"/>
            </a:endParaRPr>
          </a:p>
          <a:p>
            <a:pPr marL="457200" indent="-457200" algn="l"/>
            <a:r>
              <a:rPr lang="en-US" sz="3200" b="1" i="0">
                <a:solidFill>
                  <a:srgbClr val="FF9900"/>
                </a:solidFill>
                <a:latin typeface="Tahoma" pitchFamily="34" charset="0"/>
              </a:rPr>
              <a:t>	</a:t>
            </a:r>
            <a:r>
              <a:rPr lang="en-US" sz="3200" b="1" i="0">
                <a:solidFill>
                  <a:srgbClr val="FFFF00"/>
                </a:solidFill>
                <a:latin typeface="Tahoma" pitchFamily="34" charset="0"/>
              </a:rPr>
              <a:t>Effect:</a:t>
            </a:r>
            <a:r>
              <a:rPr lang="en-US" sz="3200" b="1" i="0">
                <a:solidFill>
                  <a:srgbClr val="FF9900"/>
                </a:solidFill>
                <a:latin typeface="Tahoma" pitchFamily="34" charset="0"/>
              </a:rPr>
              <a:t> </a:t>
            </a:r>
            <a:r>
              <a:rPr lang="en-US" sz="3200" i="0">
                <a:solidFill>
                  <a:srgbClr val="FF9900"/>
                </a:solidFill>
                <a:latin typeface="Tahoma" pitchFamily="34" charset="0"/>
              </a:rPr>
              <a:t>2 wks.</a:t>
            </a:r>
          </a:p>
        </p:txBody>
      </p:sp>
      <p:sp>
        <p:nvSpPr>
          <p:cNvPr id="74755" name="Rectangle 5"/>
          <p:cNvSpPr>
            <a:spLocks noChangeArrowheads="1"/>
          </p:cNvSpPr>
          <p:nvPr/>
        </p:nvSpPr>
        <p:spPr bwMode="auto">
          <a:xfrm>
            <a:off x="93663" y="152400"/>
            <a:ext cx="905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3200" b="1" i="0">
                <a:solidFill>
                  <a:srgbClr val="00FF00"/>
                </a:solidFill>
              </a:rPr>
              <a:t>ANTIDEPRESSANTS or THYMOLEPTICS</a:t>
            </a:r>
            <a:r>
              <a:rPr lang="en-US" sz="3200">
                <a:solidFill>
                  <a:srgbClr val="00FF00"/>
                </a:solidFill>
              </a:rPr>
              <a:t>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ChangeArrowheads="1"/>
          </p:cNvSpPr>
          <p:nvPr/>
        </p:nvSpPr>
        <p:spPr bwMode="auto">
          <a:xfrm>
            <a:off x="76200" y="1295400"/>
            <a:ext cx="899160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3000" i="0">
                <a:solidFill>
                  <a:srgbClr val="00FF00"/>
                </a:solidFill>
                <a:latin typeface="Arial" pitchFamily="34" charset="0"/>
              </a:rPr>
              <a:t>Code:</a:t>
            </a:r>
            <a:r>
              <a:rPr lang="en-US" sz="3000" i="0">
                <a:latin typeface="Arial" pitchFamily="34" charset="0"/>
              </a:rPr>
              <a:t> </a:t>
            </a:r>
            <a:r>
              <a:rPr lang="en-US" sz="3000" b="1" i="0">
                <a:solidFill>
                  <a:srgbClr val="FF0066"/>
                </a:solidFill>
                <a:latin typeface="Arial" pitchFamily="34" charset="0"/>
              </a:rPr>
              <a:t>XETINE/ODONE</a:t>
            </a:r>
            <a:endParaRPr lang="en-US" sz="3000" i="0">
              <a:solidFill>
                <a:srgbClr val="FF0066"/>
              </a:solidFill>
              <a:latin typeface="Arial" pitchFamily="34" charset="0"/>
            </a:endParaRPr>
          </a:p>
          <a:p>
            <a:pPr algn="l"/>
            <a:r>
              <a:rPr lang="en-US" sz="3000">
                <a:latin typeface="Arial" pitchFamily="34" charset="0"/>
              </a:rPr>
              <a:t>	</a:t>
            </a:r>
            <a:r>
              <a:rPr lang="en-US" sz="3000">
                <a:solidFill>
                  <a:srgbClr val="00FFFF"/>
                </a:solidFill>
                <a:latin typeface="Arial" pitchFamily="34" charset="0"/>
              </a:rPr>
              <a:t>Fluo</a:t>
            </a:r>
            <a:r>
              <a:rPr lang="en-US" sz="3000" b="1" i="0">
                <a:solidFill>
                  <a:srgbClr val="FF0066"/>
                </a:solidFill>
                <a:latin typeface="Arial" pitchFamily="34" charset="0"/>
              </a:rPr>
              <a:t>xetine</a:t>
            </a:r>
            <a:r>
              <a:rPr lang="en-US" sz="3000" b="1" i="0" u="sng">
                <a:solidFill>
                  <a:srgbClr val="00FFFF"/>
                </a:solidFill>
                <a:latin typeface="Arial" pitchFamily="34" charset="0"/>
              </a:rPr>
              <a:t> </a:t>
            </a:r>
            <a:r>
              <a:rPr lang="en-US" sz="3000" i="0">
                <a:solidFill>
                  <a:srgbClr val="00FFFF"/>
                </a:solidFill>
                <a:latin typeface="Arial" pitchFamily="34" charset="0"/>
              </a:rPr>
              <a:t>HCl (Prozac) – causes too much 		dry mouth (xerostomia)</a:t>
            </a:r>
          </a:p>
          <a:p>
            <a:pPr algn="l"/>
            <a:r>
              <a:rPr lang="en-US" sz="3000" i="0">
                <a:solidFill>
                  <a:srgbClr val="00FFFF"/>
                </a:solidFill>
                <a:latin typeface="Arial" pitchFamily="34" charset="0"/>
              </a:rPr>
              <a:t>	Paro</a:t>
            </a:r>
            <a:r>
              <a:rPr lang="en-US" sz="3000" b="1" i="0">
                <a:solidFill>
                  <a:srgbClr val="FF0066"/>
                </a:solidFill>
                <a:latin typeface="Arial" pitchFamily="34" charset="0"/>
              </a:rPr>
              <a:t>xetine</a:t>
            </a:r>
            <a:r>
              <a:rPr lang="en-US" sz="3000" i="0">
                <a:solidFill>
                  <a:srgbClr val="00FFFF"/>
                </a:solidFill>
                <a:latin typeface="Arial" pitchFamily="34" charset="0"/>
              </a:rPr>
              <a:t> HCl (Paxil)</a:t>
            </a:r>
          </a:p>
          <a:p>
            <a:pPr algn="l"/>
            <a:r>
              <a:rPr lang="en-US" sz="3000" i="0">
                <a:solidFill>
                  <a:srgbClr val="00FFFF"/>
                </a:solidFill>
                <a:latin typeface="Arial" pitchFamily="34" charset="0"/>
              </a:rPr>
              <a:t>	Traz</a:t>
            </a:r>
            <a:r>
              <a:rPr lang="en-US" sz="3000" b="1" i="0">
                <a:solidFill>
                  <a:srgbClr val="FF0066"/>
                </a:solidFill>
                <a:latin typeface="Arial" pitchFamily="34" charset="0"/>
              </a:rPr>
              <a:t>odone</a:t>
            </a:r>
            <a:r>
              <a:rPr lang="en-US" sz="3000" i="0">
                <a:solidFill>
                  <a:srgbClr val="00FFFF"/>
                </a:solidFill>
                <a:latin typeface="Arial" pitchFamily="34" charset="0"/>
              </a:rPr>
              <a:t> (Desyrel)) – adverse effect: 			Priapism (prolonged use)</a:t>
            </a:r>
          </a:p>
          <a:p>
            <a:pPr algn="l"/>
            <a:r>
              <a:rPr lang="en-US" sz="3000" i="0">
                <a:solidFill>
                  <a:srgbClr val="00FFFF"/>
                </a:solidFill>
                <a:latin typeface="Arial" pitchFamily="34" charset="0"/>
              </a:rPr>
              <a:t>	Nefaz</a:t>
            </a:r>
            <a:r>
              <a:rPr lang="en-US" sz="3000" b="1" i="0">
                <a:solidFill>
                  <a:srgbClr val="FF0066"/>
                </a:solidFill>
                <a:latin typeface="Arial" pitchFamily="34" charset="0"/>
              </a:rPr>
              <a:t>odone</a:t>
            </a:r>
            <a:r>
              <a:rPr lang="en-US" sz="3000" i="0">
                <a:solidFill>
                  <a:srgbClr val="00FFFF"/>
                </a:solidFill>
                <a:latin typeface="Arial" pitchFamily="34" charset="0"/>
              </a:rPr>
              <a:t> (Serzone)</a:t>
            </a:r>
          </a:p>
          <a:p>
            <a:pPr algn="l"/>
            <a:r>
              <a:rPr lang="en-US" sz="3000" i="0">
                <a:solidFill>
                  <a:srgbClr val="00FFFF"/>
                </a:solidFill>
                <a:latin typeface="Arial" pitchFamily="34" charset="0"/>
              </a:rPr>
              <a:t>	Fluvoxamine (Luvox)</a:t>
            </a:r>
          </a:p>
          <a:p>
            <a:pPr algn="l"/>
            <a:r>
              <a:rPr lang="en-US" sz="3000" i="0">
                <a:solidFill>
                  <a:srgbClr val="00FFFF"/>
                </a:solidFill>
                <a:latin typeface="Arial" pitchFamily="34" charset="0"/>
              </a:rPr>
              <a:t>	Sertraline (Zoloft) – causes GI upset </a:t>
            </a:r>
          </a:p>
          <a:p>
            <a:pPr algn="l"/>
            <a:r>
              <a:rPr lang="en-US" sz="3000" i="0">
                <a:solidFill>
                  <a:srgbClr val="00FFFF"/>
                </a:solidFill>
                <a:latin typeface="Arial" pitchFamily="34" charset="0"/>
              </a:rPr>
              <a:t>		(diarrhea, insomnia): always with meals</a:t>
            </a:r>
          </a:p>
          <a:p>
            <a:pPr algn="l"/>
            <a:r>
              <a:rPr lang="en-US" sz="3000" i="0">
                <a:solidFill>
                  <a:srgbClr val="00FFFF"/>
                </a:solidFill>
                <a:latin typeface="Arial" pitchFamily="34" charset="0"/>
              </a:rPr>
              <a:t>	Venlafaxine (Effexor)</a:t>
            </a:r>
          </a:p>
          <a:p>
            <a:pPr algn="l"/>
            <a:r>
              <a:rPr lang="en-US" sz="3000" i="0">
                <a:solidFill>
                  <a:srgbClr val="00FFFF"/>
                </a:solidFill>
                <a:latin typeface="Arial" pitchFamily="34" charset="0"/>
              </a:rPr>
              <a:t>	Citalopram (Celexia)</a:t>
            </a:r>
          </a:p>
        </p:txBody>
      </p:sp>
      <p:sp>
        <p:nvSpPr>
          <p:cNvPr id="75779" name="Rectangle 5"/>
          <p:cNvSpPr>
            <a:spLocks noChangeArrowheads="1"/>
          </p:cNvSpPr>
          <p:nvPr/>
        </p:nvSpPr>
        <p:spPr bwMode="auto">
          <a:xfrm>
            <a:off x="93663" y="152400"/>
            <a:ext cx="905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3200" b="1" i="0">
                <a:solidFill>
                  <a:srgbClr val="00FF00"/>
                </a:solidFill>
              </a:rPr>
              <a:t>ANTIDEPRESSANTS or THYMOLEPTICS</a:t>
            </a:r>
            <a:r>
              <a:rPr lang="en-US" sz="3200">
                <a:solidFill>
                  <a:srgbClr val="00FF00"/>
                </a:solidFill>
              </a:rPr>
              <a:t> </a:t>
            </a:r>
          </a:p>
        </p:txBody>
      </p:sp>
      <p:sp>
        <p:nvSpPr>
          <p:cNvPr id="75780" name="Rectangle 6"/>
          <p:cNvSpPr>
            <a:spLocks noChangeArrowheads="1"/>
          </p:cNvSpPr>
          <p:nvPr/>
        </p:nvSpPr>
        <p:spPr bwMode="auto">
          <a:xfrm>
            <a:off x="0" y="838200"/>
            <a:ext cx="9144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Tx/>
              <a:buAutoNum type="romanUcPeriod"/>
            </a:pPr>
            <a:r>
              <a:rPr lang="en-US" sz="2300" i="0">
                <a:solidFill>
                  <a:srgbClr val="FF9900"/>
                </a:solidFill>
                <a:latin typeface="Arial" pitchFamily="34" charset="0"/>
              </a:rPr>
              <a:t>SELECTIVE SEROTONIN REUPTAKE INHIBITORS (SSRIs)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ChangeArrowheads="1"/>
          </p:cNvSpPr>
          <p:nvPr/>
        </p:nvSpPr>
        <p:spPr bwMode="auto">
          <a:xfrm>
            <a:off x="152400" y="411163"/>
            <a:ext cx="8991600"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b="1" i="0">
                <a:solidFill>
                  <a:srgbClr val="FF0000"/>
                </a:solidFill>
                <a:latin typeface="Arial" pitchFamily="34" charset="0"/>
              </a:rPr>
              <a:t>COMMON SIDE EFFECTS:</a:t>
            </a:r>
          </a:p>
          <a:p>
            <a:pPr algn="l"/>
            <a:endParaRPr lang="en-US" sz="3000" i="0">
              <a:solidFill>
                <a:schemeClr val="accent1"/>
              </a:solidFill>
              <a:latin typeface="Arial" pitchFamily="34" charset="0"/>
            </a:endParaRPr>
          </a:p>
          <a:p>
            <a:pPr algn="l"/>
            <a:r>
              <a:rPr lang="en-US" sz="3000" i="0">
                <a:solidFill>
                  <a:schemeClr val="accent1"/>
                </a:solidFill>
                <a:latin typeface="Arial" pitchFamily="34" charset="0"/>
              </a:rPr>
              <a:t>1. Weight Loss</a:t>
            </a:r>
          </a:p>
          <a:p>
            <a:pPr algn="l"/>
            <a:r>
              <a:rPr lang="en-US" sz="3000" b="1" i="0">
                <a:solidFill>
                  <a:srgbClr val="FF0000"/>
                </a:solidFill>
                <a:latin typeface="Arial" pitchFamily="34" charset="0"/>
              </a:rPr>
              <a:t>2. Insomnia (single am dose)</a:t>
            </a:r>
            <a:endParaRPr lang="en-US" sz="3000" i="0">
              <a:solidFill>
                <a:srgbClr val="FF0000"/>
              </a:solidFill>
              <a:latin typeface="Arial" pitchFamily="34" charset="0"/>
            </a:endParaRPr>
          </a:p>
          <a:p>
            <a:pPr algn="l"/>
            <a:r>
              <a:rPr lang="en-US" sz="3000" b="1" i="0">
                <a:solidFill>
                  <a:schemeClr val="accent1"/>
                </a:solidFill>
                <a:latin typeface="Arial" pitchFamily="34" charset="0"/>
              </a:rPr>
              <a:t>	</a:t>
            </a:r>
            <a:r>
              <a:rPr lang="en-US" sz="3000" b="1" i="0">
                <a:solidFill>
                  <a:srgbClr val="FFFF00"/>
                </a:solidFill>
                <a:latin typeface="Arial" pitchFamily="34" charset="0"/>
              </a:rPr>
              <a:t>Nursing Considerations:</a:t>
            </a:r>
            <a:endParaRPr lang="en-US" sz="3000" i="0">
              <a:solidFill>
                <a:srgbClr val="FFFF00"/>
              </a:solidFill>
              <a:latin typeface="Arial" pitchFamily="34" charset="0"/>
            </a:endParaRPr>
          </a:p>
          <a:p>
            <a:pPr algn="l"/>
            <a:r>
              <a:rPr lang="en-US" sz="3000" b="1" i="0">
                <a:solidFill>
                  <a:schemeClr val="accent1"/>
                </a:solidFill>
                <a:latin typeface="Arial" pitchFamily="34" charset="0"/>
              </a:rPr>
              <a:t>	</a:t>
            </a:r>
            <a:r>
              <a:rPr lang="en-US" sz="3000" i="0">
                <a:solidFill>
                  <a:schemeClr val="accent1"/>
                </a:solidFill>
                <a:latin typeface="Arial" pitchFamily="34" charset="0"/>
              </a:rPr>
              <a:t>1. For insomnia:</a:t>
            </a:r>
          </a:p>
          <a:p>
            <a:pPr algn="l"/>
            <a:r>
              <a:rPr lang="en-US" sz="3000" i="0">
                <a:solidFill>
                  <a:schemeClr val="accent1"/>
                </a:solidFill>
                <a:latin typeface="Arial" pitchFamily="34" charset="0"/>
              </a:rPr>
              <a:t>		a. Induce sleep thru:</a:t>
            </a:r>
          </a:p>
          <a:p>
            <a:pPr algn="l"/>
            <a:r>
              <a:rPr lang="en-US" sz="3000" i="0">
                <a:solidFill>
                  <a:schemeClr val="accent1"/>
                </a:solidFill>
                <a:latin typeface="Arial" pitchFamily="34" charset="0"/>
              </a:rPr>
              <a:t>			1. Warm bath (systemic effect) </a:t>
            </a:r>
          </a:p>
          <a:p>
            <a:pPr algn="l"/>
            <a:r>
              <a:rPr lang="en-US" sz="3000" i="0">
                <a:solidFill>
                  <a:schemeClr val="accent1"/>
                </a:solidFill>
                <a:latin typeface="Arial" pitchFamily="34" charset="0"/>
              </a:rPr>
              <a:t>			2. Warm milk/banana (active 					substance: tryptophan)</a:t>
            </a:r>
          </a:p>
          <a:p>
            <a:pPr algn="l"/>
            <a:r>
              <a:rPr lang="en-US" sz="3000" i="0">
                <a:solidFill>
                  <a:schemeClr val="accent1"/>
                </a:solidFill>
                <a:latin typeface="Arial" pitchFamily="34" charset="0"/>
              </a:rPr>
              <a:t>			3. Massage</a:t>
            </a:r>
          </a:p>
          <a:p>
            <a:pPr algn="l"/>
            <a:r>
              <a:rPr lang="en-US" sz="3000" i="0">
                <a:solidFill>
                  <a:schemeClr val="accent1"/>
                </a:solidFill>
                <a:latin typeface="Arial" pitchFamily="34" charset="0"/>
              </a:rPr>
              <a:t>		b. Give meds in single AM dose </a:t>
            </a:r>
          </a:p>
          <a:p>
            <a:pPr algn="l"/>
            <a:r>
              <a:rPr lang="en-US" sz="3000" b="1" i="0">
                <a:solidFill>
                  <a:schemeClr val="accent1"/>
                </a:solidFill>
                <a:latin typeface="Arial" pitchFamily="34" charset="0"/>
              </a:rPr>
              <a:t>       </a:t>
            </a:r>
            <a:r>
              <a:rPr lang="en-US" sz="3000" b="1" i="0">
                <a:solidFill>
                  <a:srgbClr val="FF0000"/>
                </a:solidFill>
                <a:latin typeface="Arial" pitchFamily="34" charset="0"/>
              </a:rPr>
              <a:t>Antidepressants are best taken after meals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4"/>
          <p:cNvSpPr>
            <a:spLocks noChangeArrowheads="1" noChangeShapeType="1" noTextEdit="1"/>
          </p:cNvSpPr>
          <p:nvPr/>
        </p:nvSpPr>
        <p:spPr bwMode="auto">
          <a:xfrm>
            <a:off x="609600" y="3124200"/>
            <a:ext cx="6781800" cy="1020763"/>
          </a:xfrm>
          <a:prstGeom prst="rect">
            <a:avLst/>
          </a:prstGeom>
        </p:spPr>
        <p:txBody>
          <a:bodyPr wrap="none" fromWordArt="1">
            <a:prstTxWarp prst="textPlain">
              <a:avLst>
                <a:gd name="adj" fmla="val 50000"/>
              </a:avLst>
            </a:prstTxWarp>
          </a:bodyPr>
          <a:lstStyle/>
          <a:p>
            <a:r>
              <a:rPr lang="en-PH" sz="3600" b="1" kern="10">
                <a:ln w="9525">
                  <a:solidFill>
                    <a:srgbClr val="0000FF"/>
                  </a:solidFill>
                  <a:round/>
                  <a:headEnd/>
                  <a:tailEnd/>
                </a:ln>
                <a:solidFill>
                  <a:srgbClr val="FF0000"/>
                </a:solidFill>
                <a:effectLst>
                  <a:outerShdw dist="563972" dir="14049741" sx="125000" sy="125000" algn="tl" rotWithShape="0">
                    <a:srgbClr val="C7DFD3">
                      <a:alpha val="79999"/>
                    </a:srgbClr>
                  </a:outerShdw>
                </a:effectLst>
                <a:latin typeface="Arial"/>
                <a:cs typeface="Arial"/>
              </a:rPr>
              <a:t>MEDICATION ERRORS</a:t>
            </a:r>
          </a:p>
        </p:txBody>
      </p:sp>
      <p:sp>
        <p:nvSpPr>
          <p:cNvPr id="11267" name="Line 5"/>
          <p:cNvSpPr>
            <a:spLocks noChangeShapeType="1"/>
          </p:cNvSpPr>
          <p:nvPr/>
        </p:nvSpPr>
        <p:spPr bwMode="auto">
          <a:xfrm>
            <a:off x="1828800" y="4343400"/>
            <a:ext cx="731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1268" name="Line 6"/>
          <p:cNvSpPr>
            <a:spLocks noChangeShapeType="1"/>
          </p:cNvSpPr>
          <p:nvPr/>
        </p:nvSpPr>
        <p:spPr bwMode="auto">
          <a:xfrm>
            <a:off x="2286000" y="44958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1269" name="Line 7"/>
          <p:cNvSpPr>
            <a:spLocks noChangeShapeType="1"/>
          </p:cNvSpPr>
          <p:nvPr/>
        </p:nvSpPr>
        <p:spPr bwMode="auto">
          <a:xfrm>
            <a:off x="2667000" y="4648200"/>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1270" name="Line 8"/>
          <p:cNvSpPr>
            <a:spLocks noChangeShapeType="1"/>
          </p:cNvSpPr>
          <p:nvPr/>
        </p:nvSpPr>
        <p:spPr bwMode="auto">
          <a:xfrm>
            <a:off x="0" y="2133600"/>
            <a:ext cx="731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1271" name="Line 9"/>
          <p:cNvSpPr>
            <a:spLocks noChangeShapeType="1"/>
          </p:cNvSpPr>
          <p:nvPr/>
        </p:nvSpPr>
        <p:spPr bwMode="auto">
          <a:xfrm>
            <a:off x="457200" y="22860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11272" name="Line 10"/>
          <p:cNvSpPr>
            <a:spLocks noChangeShapeType="1"/>
          </p:cNvSpPr>
          <p:nvPr/>
        </p:nvSpPr>
        <p:spPr bwMode="auto">
          <a:xfrm>
            <a:off x="838200" y="2438400"/>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ChangeArrowheads="1"/>
          </p:cNvSpPr>
          <p:nvPr/>
        </p:nvSpPr>
        <p:spPr bwMode="auto">
          <a:xfrm>
            <a:off x="93663" y="152400"/>
            <a:ext cx="905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3200" b="1" i="0">
                <a:solidFill>
                  <a:srgbClr val="00FF00"/>
                </a:solidFill>
              </a:rPr>
              <a:t>ANTIDEPRESSANTS or THYMOLEPTICS</a:t>
            </a:r>
            <a:r>
              <a:rPr lang="en-US" sz="3200">
                <a:solidFill>
                  <a:srgbClr val="00FF00"/>
                </a:solidFill>
              </a:rPr>
              <a:t> </a:t>
            </a:r>
          </a:p>
        </p:txBody>
      </p:sp>
      <p:sp>
        <p:nvSpPr>
          <p:cNvPr id="77827" name="Rectangle 5"/>
          <p:cNvSpPr>
            <a:spLocks noChangeArrowheads="1"/>
          </p:cNvSpPr>
          <p:nvPr/>
        </p:nvSpPr>
        <p:spPr bwMode="auto">
          <a:xfrm>
            <a:off x="0" y="838200"/>
            <a:ext cx="9144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sz="2300" i="0">
                <a:solidFill>
                  <a:srgbClr val="FF9900"/>
                </a:solidFill>
                <a:latin typeface="Arial" pitchFamily="34" charset="0"/>
              </a:rPr>
              <a:t>II. SECOND GENERATION  TRICYCLIC ANTI DEPRESSANT</a:t>
            </a:r>
          </a:p>
        </p:txBody>
      </p:sp>
      <p:sp>
        <p:nvSpPr>
          <p:cNvPr id="77828" name="Rectangle 7"/>
          <p:cNvSpPr>
            <a:spLocks noChangeArrowheads="1"/>
          </p:cNvSpPr>
          <p:nvPr/>
        </p:nvSpPr>
        <p:spPr bwMode="auto">
          <a:xfrm>
            <a:off x="76200" y="1924050"/>
            <a:ext cx="89916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3200" b="1" i="0">
                <a:latin typeface="Arial" pitchFamily="34" charset="0"/>
              </a:rPr>
              <a:t>	</a:t>
            </a:r>
            <a:r>
              <a:rPr lang="en-US" sz="3200" b="1" i="0">
                <a:solidFill>
                  <a:srgbClr val="00FF00"/>
                </a:solidFill>
                <a:latin typeface="Arial" pitchFamily="34" charset="0"/>
              </a:rPr>
              <a:t>Action:</a:t>
            </a:r>
            <a:r>
              <a:rPr lang="en-US" sz="3200" b="1" i="0">
                <a:solidFill>
                  <a:srgbClr val="43EDFF"/>
                </a:solidFill>
                <a:latin typeface="Arial" pitchFamily="34" charset="0"/>
              </a:rPr>
              <a:t> Increases norepinephrine and/or serotonin levels </a:t>
            </a:r>
            <a:r>
              <a:rPr lang="en-US" sz="3200" i="0">
                <a:solidFill>
                  <a:srgbClr val="43EDFF"/>
                </a:solidFill>
                <a:latin typeface="Arial" pitchFamily="34" charset="0"/>
              </a:rPr>
              <a:t>in CNS by blocking their 	uptake by presynaptic neurons or it balances Serotonin &amp; Epinephrine levels.</a:t>
            </a:r>
          </a:p>
          <a:p>
            <a:r>
              <a:rPr lang="en-US" sz="3200" b="1" i="0">
                <a:solidFill>
                  <a:srgbClr val="43EDFF"/>
                </a:solidFill>
                <a:latin typeface="Arial" pitchFamily="34" charset="0"/>
              </a:rPr>
              <a:t>	</a:t>
            </a:r>
          </a:p>
          <a:p>
            <a:r>
              <a:rPr lang="en-US" sz="3200" b="1" i="0">
                <a:solidFill>
                  <a:srgbClr val="00FF00"/>
                </a:solidFill>
                <a:latin typeface="Arial" pitchFamily="34" charset="0"/>
              </a:rPr>
              <a:t>Effect:</a:t>
            </a:r>
            <a:r>
              <a:rPr lang="en-US" sz="3200" b="1" i="0">
                <a:solidFill>
                  <a:srgbClr val="43EDFF"/>
                </a:solidFill>
                <a:latin typeface="Arial" pitchFamily="34" charset="0"/>
              </a:rPr>
              <a:t> </a:t>
            </a:r>
            <a:r>
              <a:rPr lang="en-US" sz="3200" i="0">
                <a:solidFill>
                  <a:srgbClr val="43EDFF"/>
                </a:solidFill>
                <a:latin typeface="Arial" pitchFamily="34" charset="0"/>
              </a:rPr>
              <a:t>2-4 wks.</a:t>
            </a:r>
            <a:r>
              <a:rPr lang="en-US" sz="3200">
                <a:solidFill>
                  <a:srgbClr val="43EDFF"/>
                </a:solidFill>
                <a:latin typeface="Arial" pitchFamily="34" charset="0"/>
              </a:rPr>
              <a:t>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ChangeArrowheads="1"/>
          </p:cNvSpPr>
          <p:nvPr/>
        </p:nvSpPr>
        <p:spPr bwMode="auto">
          <a:xfrm>
            <a:off x="152400" y="1371600"/>
            <a:ext cx="89916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3000" i="0">
                <a:solidFill>
                  <a:srgbClr val="00FF00"/>
                </a:solidFill>
                <a:latin typeface="Arial" pitchFamily="34" charset="0"/>
              </a:rPr>
              <a:t>Code:</a:t>
            </a:r>
            <a:r>
              <a:rPr lang="en-US" sz="3000" i="0">
                <a:solidFill>
                  <a:srgbClr val="00FFFF"/>
                </a:solidFill>
                <a:latin typeface="Arial" pitchFamily="34" charset="0"/>
              </a:rPr>
              <a:t> </a:t>
            </a:r>
            <a:r>
              <a:rPr lang="en-US" sz="3000" b="1" i="0">
                <a:solidFill>
                  <a:srgbClr val="FF0066"/>
                </a:solidFill>
                <a:latin typeface="Arial" pitchFamily="34" charset="0"/>
              </a:rPr>
              <a:t>PRAMINE/TRYPTILLINE</a:t>
            </a:r>
          </a:p>
          <a:p>
            <a:endParaRPr lang="en-US" sz="3000" b="1" i="0">
              <a:solidFill>
                <a:srgbClr val="FF0066"/>
              </a:solidFill>
              <a:latin typeface="Arial" pitchFamily="34" charset="0"/>
            </a:endParaRPr>
          </a:p>
          <a:p>
            <a:r>
              <a:rPr lang="en-US" sz="3000" b="1" i="0">
                <a:solidFill>
                  <a:srgbClr val="00FFFF"/>
                </a:solidFill>
                <a:latin typeface="Arial" pitchFamily="34" charset="0"/>
              </a:rPr>
              <a:t>	</a:t>
            </a:r>
            <a:r>
              <a:rPr lang="en-US" sz="3000" i="0">
                <a:solidFill>
                  <a:srgbClr val="00FFFF"/>
                </a:solidFill>
                <a:latin typeface="Arial" pitchFamily="34" charset="0"/>
              </a:rPr>
              <a:t>Clomi</a:t>
            </a:r>
            <a:r>
              <a:rPr lang="en-US" sz="3000" b="1" i="0">
                <a:solidFill>
                  <a:srgbClr val="FF0066"/>
                </a:solidFill>
                <a:latin typeface="Arial" pitchFamily="34" charset="0"/>
              </a:rPr>
              <a:t>pramine</a:t>
            </a:r>
            <a:r>
              <a:rPr lang="en-US" sz="3000" i="0">
                <a:solidFill>
                  <a:srgbClr val="00FFFF"/>
                </a:solidFill>
                <a:latin typeface="Arial" pitchFamily="34" charset="0"/>
              </a:rPr>
              <a:t> HCl (Anafranil) </a:t>
            </a:r>
            <a:r>
              <a:rPr lang="en-US" sz="3000" i="0">
                <a:solidFill>
                  <a:srgbClr val="FFFF00"/>
                </a:solidFill>
                <a:latin typeface="Arial" pitchFamily="34" charset="0"/>
              </a:rPr>
              <a:t>#</a:t>
            </a:r>
            <a:r>
              <a:rPr lang="en-US" sz="3000" b="1" i="0">
                <a:solidFill>
                  <a:srgbClr val="FFFF00"/>
                </a:solidFill>
                <a:latin typeface="Arial" pitchFamily="34" charset="0"/>
              </a:rPr>
              <a:t>1 for OCD*</a:t>
            </a:r>
            <a:endParaRPr lang="en-US" sz="3000" i="0">
              <a:solidFill>
                <a:srgbClr val="FFFF00"/>
              </a:solidFill>
              <a:latin typeface="Arial" pitchFamily="34" charset="0"/>
            </a:endParaRPr>
          </a:p>
          <a:p>
            <a:pPr algn="l"/>
            <a:r>
              <a:rPr lang="en-US" sz="3000" i="0">
                <a:solidFill>
                  <a:srgbClr val="00FFFF"/>
                </a:solidFill>
                <a:latin typeface="Arial" pitchFamily="34" charset="0"/>
              </a:rPr>
              <a:t>	Imi</a:t>
            </a:r>
            <a:r>
              <a:rPr lang="en-US" sz="3000" b="1" i="0">
                <a:solidFill>
                  <a:srgbClr val="FF0066"/>
                </a:solidFill>
                <a:latin typeface="Arial" pitchFamily="34" charset="0"/>
              </a:rPr>
              <a:t>pramine</a:t>
            </a:r>
            <a:r>
              <a:rPr lang="en-US" sz="3000" b="1" i="0">
                <a:solidFill>
                  <a:srgbClr val="00FFFF"/>
                </a:solidFill>
                <a:latin typeface="Arial" pitchFamily="34" charset="0"/>
              </a:rPr>
              <a:t> </a:t>
            </a:r>
            <a:r>
              <a:rPr lang="en-US" sz="3000" i="0">
                <a:solidFill>
                  <a:srgbClr val="00FFFF"/>
                </a:solidFill>
                <a:latin typeface="Arial" pitchFamily="34" charset="0"/>
              </a:rPr>
              <a:t>(Tofranil</a:t>
            </a:r>
            <a:r>
              <a:rPr lang="en-US" sz="3000" i="0">
                <a:solidFill>
                  <a:srgbClr val="FFFF00"/>
                </a:solidFill>
                <a:latin typeface="Arial" pitchFamily="34" charset="0"/>
              </a:rPr>
              <a:t>)* </a:t>
            </a:r>
            <a:r>
              <a:rPr lang="en-US" sz="3000" b="1" i="0">
                <a:solidFill>
                  <a:srgbClr val="FFFF00"/>
                </a:solidFill>
                <a:latin typeface="Arial" pitchFamily="34" charset="0"/>
              </a:rPr>
              <a:t>the best drug for 			enuresis</a:t>
            </a:r>
            <a:r>
              <a:rPr lang="en-US" sz="3000" i="0">
                <a:solidFill>
                  <a:srgbClr val="FFFF00"/>
                </a:solidFill>
                <a:latin typeface="Arial" pitchFamily="34" charset="0"/>
              </a:rPr>
              <a:t> </a:t>
            </a:r>
          </a:p>
          <a:p>
            <a:pPr algn="l"/>
            <a:r>
              <a:rPr lang="en-US" sz="3000" i="0">
                <a:solidFill>
                  <a:srgbClr val="00FFFF"/>
                </a:solidFill>
                <a:latin typeface="Arial" pitchFamily="34" charset="0"/>
              </a:rPr>
              <a:t>	Ami</a:t>
            </a:r>
            <a:r>
              <a:rPr lang="en-US" sz="3000" b="1" i="0">
                <a:solidFill>
                  <a:srgbClr val="FF0066"/>
                </a:solidFill>
                <a:latin typeface="Arial" pitchFamily="34" charset="0"/>
              </a:rPr>
              <a:t>tryptilline</a:t>
            </a:r>
            <a:r>
              <a:rPr lang="en-US" sz="3000" i="0">
                <a:solidFill>
                  <a:srgbClr val="00FFFF"/>
                </a:solidFill>
                <a:latin typeface="Arial" pitchFamily="34" charset="0"/>
              </a:rPr>
              <a:t> (Elavil)</a:t>
            </a:r>
          </a:p>
          <a:p>
            <a:pPr algn="l"/>
            <a:r>
              <a:rPr lang="en-US" sz="3000" i="0">
                <a:solidFill>
                  <a:srgbClr val="00FFFF"/>
                </a:solidFill>
                <a:latin typeface="Arial" pitchFamily="34" charset="0"/>
              </a:rPr>
              <a:t>	Pro</a:t>
            </a:r>
            <a:r>
              <a:rPr lang="en-US" sz="3000" b="1" i="0">
                <a:solidFill>
                  <a:srgbClr val="FF0066"/>
                </a:solidFill>
                <a:latin typeface="Arial" pitchFamily="34" charset="0"/>
              </a:rPr>
              <a:t>tryphilline</a:t>
            </a:r>
            <a:r>
              <a:rPr lang="en-US" sz="3000" i="0">
                <a:solidFill>
                  <a:srgbClr val="00FFFF"/>
                </a:solidFill>
                <a:latin typeface="Arial" pitchFamily="34" charset="0"/>
              </a:rPr>
              <a:t> (Vivactil)</a:t>
            </a:r>
          </a:p>
          <a:p>
            <a:pPr algn="l"/>
            <a:r>
              <a:rPr lang="en-US" sz="3000" i="0">
                <a:solidFill>
                  <a:srgbClr val="00FFFF"/>
                </a:solidFill>
                <a:latin typeface="Arial" pitchFamily="34" charset="0"/>
              </a:rPr>
              <a:t>	Ma</a:t>
            </a:r>
            <a:r>
              <a:rPr lang="en-US" sz="3000" b="1" i="0">
                <a:solidFill>
                  <a:srgbClr val="FF0066"/>
                </a:solidFill>
                <a:latin typeface="Arial" pitchFamily="34" charset="0"/>
              </a:rPr>
              <a:t>protilline</a:t>
            </a:r>
            <a:r>
              <a:rPr lang="en-US" sz="3000" b="1" i="0">
                <a:solidFill>
                  <a:srgbClr val="00FFFF"/>
                </a:solidFill>
                <a:latin typeface="Arial" pitchFamily="34" charset="0"/>
              </a:rPr>
              <a:t> </a:t>
            </a:r>
            <a:r>
              <a:rPr lang="en-US" sz="3000" i="0">
                <a:solidFill>
                  <a:srgbClr val="00FFFF"/>
                </a:solidFill>
                <a:latin typeface="Arial" pitchFamily="34" charset="0"/>
              </a:rPr>
              <a:t> (Ludiomil)</a:t>
            </a:r>
          </a:p>
          <a:p>
            <a:pPr algn="l"/>
            <a:r>
              <a:rPr lang="en-US" sz="3000" i="0">
                <a:solidFill>
                  <a:srgbClr val="00FFFF"/>
                </a:solidFill>
                <a:latin typeface="Arial" pitchFamily="34" charset="0"/>
              </a:rPr>
              <a:t>	Nor</a:t>
            </a:r>
            <a:r>
              <a:rPr lang="en-US" sz="3000" b="1" i="0">
                <a:solidFill>
                  <a:srgbClr val="FF0066"/>
                </a:solidFill>
                <a:latin typeface="Arial" pitchFamily="34" charset="0"/>
              </a:rPr>
              <a:t>pramine</a:t>
            </a:r>
            <a:r>
              <a:rPr lang="en-US" sz="3000" i="0">
                <a:solidFill>
                  <a:srgbClr val="00FFFF"/>
                </a:solidFill>
                <a:latin typeface="Arial" pitchFamily="34" charset="0"/>
              </a:rPr>
              <a:t> (Desipramine)  </a:t>
            </a:r>
            <a:r>
              <a:rPr lang="en-US" sz="3000" b="1" i="0">
                <a:solidFill>
                  <a:srgbClr val="00FFFF"/>
                </a:solidFill>
                <a:latin typeface="Arial" pitchFamily="34" charset="0"/>
              </a:rPr>
              <a:t>#1 					antidepressant for elderly depression.</a:t>
            </a:r>
          </a:p>
          <a:p>
            <a:pPr algn="l"/>
            <a:r>
              <a:rPr lang="en-US" sz="3000" i="0">
                <a:solidFill>
                  <a:srgbClr val="00FFFF"/>
                </a:solidFill>
                <a:latin typeface="Arial" pitchFamily="34" charset="0"/>
              </a:rPr>
              <a:t> 	</a:t>
            </a:r>
            <a:r>
              <a:rPr lang="en-US" sz="3000" i="0">
                <a:solidFill>
                  <a:srgbClr val="00FF00"/>
                </a:solidFill>
                <a:latin typeface="Arial" pitchFamily="34" charset="0"/>
              </a:rPr>
              <a:t>RATIONALE:  </a:t>
            </a:r>
            <a:r>
              <a:rPr lang="en-US" sz="3000" b="1" i="0">
                <a:solidFill>
                  <a:srgbClr val="00FF00"/>
                </a:solidFill>
                <a:latin typeface="Arial" pitchFamily="34" charset="0"/>
              </a:rPr>
              <a:t>Fewer anticholinergic S/E</a:t>
            </a:r>
            <a:r>
              <a:rPr lang="en-US" sz="3000">
                <a:solidFill>
                  <a:srgbClr val="00FF00"/>
                </a:solidFill>
                <a:latin typeface="Arial" pitchFamily="34" charset="0"/>
              </a:rPr>
              <a:t> </a:t>
            </a:r>
          </a:p>
        </p:txBody>
      </p:sp>
      <p:sp>
        <p:nvSpPr>
          <p:cNvPr id="78851" name="Rectangle 5"/>
          <p:cNvSpPr>
            <a:spLocks noChangeArrowheads="1"/>
          </p:cNvSpPr>
          <p:nvPr/>
        </p:nvSpPr>
        <p:spPr bwMode="auto">
          <a:xfrm>
            <a:off x="93663" y="152400"/>
            <a:ext cx="905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3200" b="1" i="0">
                <a:solidFill>
                  <a:srgbClr val="00FF00"/>
                </a:solidFill>
              </a:rPr>
              <a:t>ANTIDEPRESSANTS or THYMOLEPTICS</a:t>
            </a:r>
            <a:r>
              <a:rPr lang="en-US" sz="3200">
                <a:solidFill>
                  <a:srgbClr val="00FF00"/>
                </a:solidFill>
              </a:rPr>
              <a:t> </a:t>
            </a:r>
          </a:p>
        </p:txBody>
      </p:sp>
      <p:sp>
        <p:nvSpPr>
          <p:cNvPr id="78852" name="Rectangle 6"/>
          <p:cNvSpPr>
            <a:spLocks noChangeArrowheads="1"/>
          </p:cNvSpPr>
          <p:nvPr/>
        </p:nvSpPr>
        <p:spPr bwMode="auto">
          <a:xfrm>
            <a:off x="0" y="838200"/>
            <a:ext cx="9144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sz="2300" i="0">
                <a:solidFill>
                  <a:srgbClr val="FF9900"/>
                </a:solidFill>
                <a:latin typeface="Arial" pitchFamily="34" charset="0"/>
              </a:rPr>
              <a:t>II. SECOND GENERATION  TRICYCLIC ANTI DEPRESSANT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ChangeArrowheads="1"/>
          </p:cNvSpPr>
          <p:nvPr/>
        </p:nvSpPr>
        <p:spPr bwMode="auto">
          <a:xfrm>
            <a:off x="152400" y="1601788"/>
            <a:ext cx="89916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3000" i="0">
                <a:solidFill>
                  <a:srgbClr val="00FF00"/>
                </a:solidFill>
                <a:latin typeface="Arial" pitchFamily="34" charset="0"/>
              </a:rPr>
              <a:t>Code:</a:t>
            </a:r>
            <a:r>
              <a:rPr lang="en-US" sz="3000" i="0">
                <a:solidFill>
                  <a:srgbClr val="00FFFF"/>
                </a:solidFill>
                <a:latin typeface="Arial" pitchFamily="34" charset="0"/>
              </a:rPr>
              <a:t> </a:t>
            </a:r>
            <a:r>
              <a:rPr lang="en-US" sz="3000" b="1" i="0">
                <a:solidFill>
                  <a:srgbClr val="FF0066"/>
                </a:solidFill>
                <a:latin typeface="Arial" pitchFamily="34" charset="0"/>
              </a:rPr>
              <a:t>PRAMINE/TRYPTILLINE</a:t>
            </a:r>
          </a:p>
          <a:p>
            <a:endParaRPr lang="en-US" sz="3000" b="1" i="0">
              <a:solidFill>
                <a:srgbClr val="FF0066"/>
              </a:solidFill>
              <a:latin typeface="Arial" pitchFamily="34" charset="0"/>
            </a:endParaRPr>
          </a:p>
          <a:p>
            <a:pPr algn="l"/>
            <a:r>
              <a:rPr lang="en-US" sz="3000" i="0">
                <a:solidFill>
                  <a:srgbClr val="00FFFF"/>
                </a:solidFill>
                <a:latin typeface="Arial" pitchFamily="34" charset="0"/>
              </a:rPr>
              <a:t>Nor</a:t>
            </a:r>
            <a:r>
              <a:rPr lang="en-US" sz="3000" i="0" u="sng">
                <a:solidFill>
                  <a:srgbClr val="FF0066"/>
                </a:solidFill>
                <a:latin typeface="Arial" pitchFamily="34" charset="0"/>
              </a:rPr>
              <a:t>tryptilline</a:t>
            </a:r>
            <a:r>
              <a:rPr lang="en-US" sz="3000" i="0">
                <a:solidFill>
                  <a:srgbClr val="00FFFF"/>
                </a:solidFill>
                <a:latin typeface="Arial" pitchFamily="34" charset="0"/>
              </a:rPr>
              <a:t> (Pamelor, Aventyl)</a:t>
            </a:r>
          </a:p>
          <a:p>
            <a:pPr algn="l"/>
            <a:r>
              <a:rPr lang="en-US" sz="3000" i="0">
                <a:solidFill>
                  <a:srgbClr val="00FFFF"/>
                </a:solidFill>
                <a:latin typeface="Arial" pitchFamily="34" charset="0"/>
              </a:rPr>
              <a:t>Trimi</a:t>
            </a:r>
            <a:r>
              <a:rPr lang="en-US" sz="3000" i="0" u="sng">
                <a:solidFill>
                  <a:srgbClr val="00FFFF"/>
                </a:solidFill>
                <a:latin typeface="Arial" pitchFamily="34" charset="0"/>
              </a:rPr>
              <a:t>pramine</a:t>
            </a:r>
            <a:r>
              <a:rPr lang="en-US" sz="3000" i="0">
                <a:solidFill>
                  <a:srgbClr val="00FFFF"/>
                </a:solidFill>
                <a:latin typeface="Arial" pitchFamily="34" charset="0"/>
              </a:rPr>
              <a:t> ( Surmontil)</a:t>
            </a:r>
          </a:p>
          <a:p>
            <a:r>
              <a:rPr lang="en-US" sz="3000" i="0">
                <a:solidFill>
                  <a:srgbClr val="00FFFF"/>
                </a:solidFill>
                <a:latin typeface="Arial" pitchFamily="34" charset="0"/>
              </a:rPr>
              <a:t>Buproprion (Wellbutrin) 400 mg/day*(ceiling dose) </a:t>
            </a:r>
            <a:r>
              <a:rPr lang="en-US" sz="3000" i="0">
                <a:solidFill>
                  <a:srgbClr val="FFFF00"/>
                </a:solidFill>
                <a:latin typeface="Arial" pitchFamily="34" charset="0"/>
              </a:rPr>
              <a:t>EXCESS INTAKE:</a:t>
            </a:r>
          </a:p>
          <a:p>
            <a:r>
              <a:rPr lang="en-US" sz="3000" i="0" u="sng">
                <a:solidFill>
                  <a:srgbClr val="FF0066"/>
                </a:solidFill>
                <a:latin typeface="Arial" pitchFamily="34" charset="0"/>
              </a:rPr>
              <a:t>Grand mal seizure</a:t>
            </a:r>
          </a:p>
          <a:p>
            <a:pPr algn="l"/>
            <a:endParaRPr lang="en-US" sz="3000" i="0">
              <a:solidFill>
                <a:srgbClr val="00FFFF"/>
              </a:solidFill>
              <a:latin typeface="Arial" pitchFamily="34" charset="0"/>
            </a:endParaRPr>
          </a:p>
          <a:p>
            <a:pPr algn="l"/>
            <a:r>
              <a:rPr lang="en-US" sz="3000" i="0">
                <a:solidFill>
                  <a:srgbClr val="00FFFF"/>
                </a:solidFill>
                <a:latin typeface="Arial" pitchFamily="34" charset="0"/>
              </a:rPr>
              <a:t>	Doxepine (Sinequan)</a:t>
            </a:r>
          </a:p>
          <a:p>
            <a:pPr algn="l"/>
            <a:r>
              <a:rPr lang="en-US" sz="3000" i="0">
                <a:solidFill>
                  <a:srgbClr val="00FFFF"/>
                </a:solidFill>
                <a:latin typeface="Arial" pitchFamily="34" charset="0"/>
              </a:rPr>
              <a:t>            Amoxapine (Asendin)</a:t>
            </a:r>
          </a:p>
        </p:txBody>
      </p:sp>
      <p:sp>
        <p:nvSpPr>
          <p:cNvPr id="79875" name="Rectangle 5"/>
          <p:cNvSpPr>
            <a:spLocks noChangeArrowheads="1"/>
          </p:cNvSpPr>
          <p:nvPr/>
        </p:nvSpPr>
        <p:spPr bwMode="auto">
          <a:xfrm>
            <a:off x="93663" y="152400"/>
            <a:ext cx="905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3200" b="1" i="0">
                <a:solidFill>
                  <a:srgbClr val="00FF00"/>
                </a:solidFill>
              </a:rPr>
              <a:t>ANTIDEPRESSANTS or THYMOLEPTICS</a:t>
            </a:r>
            <a:r>
              <a:rPr lang="en-US" sz="3200">
                <a:solidFill>
                  <a:srgbClr val="00FF00"/>
                </a:solidFill>
              </a:rPr>
              <a:t> </a:t>
            </a:r>
          </a:p>
        </p:txBody>
      </p:sp>
      <p:sp>
        <p:nvSpPr>
          <p:cNvPr id="79876" name="Rectangle 6"/>
          <p:cNvSpPr>
            <a:spLocks noChangeArrowheads="1"/>
          </p:cNvSpPr>
          <p:nvPr/>
        </p:nvSpPr>
        <p:spPr bwMode="auto">
          <a:xfrm>
            <a:off x="0" y="838200"/>
            <a:ext cx="9144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sz="2300" i="0">
                <a:solidFill>
                  <a:srgbClr val="FF9900"/>
                </a:solidFill>
                <a:latin typeface="Arial" pitchFamily="34" charset="0"/>
              </a:rPr>
              <a:t>II. SECOND GENERATION  TRICYCLIC ANTI DEPRESSANT</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ChangeArrowheads="1"/>
          </p:cNvSpPr>
          <p:nvPr/>
        </p:nvSpPr>
        <p:spPr bwMode="auto">
          <a:xfrm>
            <a:off x="152400" y="636588"/>
            <a:ext cx="91440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600" b="1" i="0">
                <a:solidFill>
                  <a:srgbClr val="00FF00"/>
                </a:solidFill>
                <a:latin typeface="Arial" pitchFamily="34" charset="0"/>
              </a:rPr>
              <a:t>COMMON SIDE EFFECTS:</a:t>
            </a:r>
            <a:r>
              <a:rPr lang="en-US" sz="3600" i="0">
                <a:latin typeface="Arial" pitchFamily="34" charset="0"/>
              </a:rPr>
              <a:t>	</a:t>
            </a:r>
          </a:p>
          <a:p>
            <a:pPr algn="l"/>
            <a:r>
              <a:rPr lang="en-US" sz="3600" i="0">
                <a:solidFill>
                  <a:srgbClr val="FF0066"/>
                </a:solidFill>
                <a:latin typeface="Arial" pitchFamily="34" charset="0"/>
              </a:rPr>
              <a:t>1. </a:t>
            </a:r>
            <a:r>
              <a:rPr lang="en-US" sz="3600" b="1" i="0">
                <a:solidFill>
                  <a:srgbClr val="FF0066"/>
                </a:solidFill>
                <a:latin typeface="Arial" pitchFamily="34" charset="0"/>
              </a:rPr>
              <a:t>Sedation (best given at night)</a:t>
            </a:r>
          </a:p>
          <a:p>
            <a:pPr algn="l"/>
            <a:r>
              <a:rPr lang="en-US" sz="3600" i="0">
                <a:solidFill>
                  <a:schemeClr val="accent1"/>
                </a:solidFill>
                <a:latin typeface="Arial" pitchFamily="34" charset="0"/>
              </a:rPr>
              <a:t>2. Weight gain</a:t>
            </a:r>
          </a:p>
          <a:p>
            <a:pPr algn="l"/>
            <a:r>
              <a:rPr lang="en-US" sz="3600" i="0">
                <a:solidFill>
                  <a:schemeClr val="accent1"/>
                </a:solidFill>
                <a:latin typeface="Arial" pitchFamily="34" charset="0"/>
              </a:rPr>
              <a:t>	Nursing Consideration:	</a:t>
            </a:r>
          </a:p>
          <a:p>
            <a:pPr algn="l"/>
            <a:r>
              <a:rPr lang="en-US" sz="3600" i="0">
                <a:solidFill>
                  <a:schemeClr val="accent1"/>
                </a:solidFill>
                <a:latin typeface="Arial" pitchFamily="34" charset="0"/>
              </a:rPr>
              <a:t>	</a:t>
            </a:r>
            <a:r>
              <a:rPr lang="en-US" sz="3600" i="0">
                <a:solidFill>
                  <a:srgbClr val="FF0066"/>
                </a:solidFill>
                <a:latin typeface="Arial" pitchFamily="34" charset="0"/>
              </a:rPr>
              <a:t>1. </a:t>
            </a:r>
            <a:r>
              <a:rPr lang="en-US" sz="3600" i="0" u="sng">
                <a:solidFill>
                  <a:srgbClr val="FF0066"/>
                </a:solidFill>
                <a:latin typeface="Arial" pitchFamily="34" charset="0"/>
              </a:rPr>
              <a:t>Give meds at night</a:t>
            </a:r>
            <a:endParaRPr lang="en-US" sz="3600" i="0">
              <a:solidFill>
                <a:srgbClr val="FF0066"/>
              </a:solidFill>
              <a:latin typeface="Arial" pitchFamily="34" charset="0"/>
            </a:endParaRPr>
          </a:p>
          <a:p>
            <a:pPr algn="l"/>
            <a:r>
              <a:rPr lang="en-US" sz="3600" i="0">
                <a:solidFill>
                  <a:schemeClr val="accent1"/>
                </a:solidFill>
                <a:latin typeface="Arial" pitchFamily="34" charset="0"/>
              </a:rPr>
              <a:t>	</a:t>
            </a:r>
            <a:r>
              <a:rPr lang="en-US" sz="3600" i="0" u="sng">
                <a:solidFill>
                  <a:srgbClr val="FFFF00"/>
                </a:solidFill>
                <a:latin typeface="Arial" pitchFamily="34" charset="0"/>
              </a:rPr>
              <a:t>#1 adverse effect – cardiac </a:t>
            </a:r>
            <a:r>
              <a:rPr lang="en-US" sz="3600" i="0">
                <a:solidFill>
                  <a:srgbClr val="FFFF00"/>
                </a:solidFill>
                <a:latin typeface="Arial" pitchFamily="34" charset="0"/>
              </a:rPr>
              <a:t>	</a:t>
            </a:r>
            <a:r>
              <a:rPr lang="en-US" sz="3600" i="0" u="sng">
                <a:solidFill>
                  <a:srgbClr val="FFFF00"/>
                </a:solidFill>
                <a:latin typeface="Arial" pitchFamily="34" charset="0"/>
              </a:rPr>
              <a:t>dysrhythmias</a:t>
            </a:r>
            <a:endParaRPr lang="en-US" sz="3600" i="0">
              <a:solidFill>
                <a:srgbClr val="FFFF00"/>
              </a:solidFill>
              <a:latin typeface="Arial" pitchFamily="34" charset="0"/>
            </a:endParaRPr>
          </a:p>
          <a:p>
            <a:pPr algn="l"/>
            <a:r>
              <a:rPr lang="en-US" sz="3600" i="0">
                <a:solidFill>
                  <a:srgbClr val="FFFF00"/>
                </a:solidFill>
                <a:latin typeface="Arial" pitchFamily="34" charset="0"/>
              </a:rPr>
              <a:t>	</a:t>
            </a:r>
            <a:r>
              <a:rPr lang="en-US" sz="3600" i="0" u="sng">
                <a:solidFill>
                  <a:srgbClr val="FFFF00"/>
                </a:solidFill>
                <a:latin typeface="Arial" pitchFamily="34" charset="0"/>
              </a:rPr>
              <a:t>#1 screening test before taking TCA – </a:t>
            </a:r>
            <a:r>
              <a:rPr lang="en-US" sz="3600" i="0">
                <a:solidFill>
                  <a:srgbClr val="FFFF00"/>
                </a:solidFill>
                <a:latin typeface="Arial" pitchFamily="34" charset="0"/>
              </a:rPr>
              <a:t>	</a:t>
            </a:r>
            <a:r>
              <a:rPr lang="en-US" sz="3600" i="0" u="sng">
                <a:solidFill>
                  <a:srgbClr val="FFFF00"/>
                </a:solidFill>
                <a:latin typeface="Arial" pitchFamily="34" charset="0"/>
              </a:rPr>
              <a:t>ECG</a:t>
            </a:r>
            <a:endParaRPr lang="en-US" sz="3600" i="0">
              <a:solidFill>
                <a:srgbClr val="FFFF00"/>
              </a:solidFill>
              <a:latin typeface="Arial" pitchFamily="34" charset="0"/>
            </a:endParaRPr>
          </a:p>
          <a:p>
            <a:pPr algn="l"/>
            <a:r>
              <a:rPr lang="en-US" sz="3600" i="0">
                <a:solidFill>
                  <a:schemeClr val="accent1"/>
                </a:solidFill>
                <a:latin typeface="Arial" pitchFamily="34" charset="0"/>
              </a:rPr>
              <a:t>	</a:t>
            </a:r>
            <a:endParaRPr lang="en-US" sz="3600" i="0">
              <a:solidFill>
                <a:srgbClr val="FF0066"/>
              </a:solidFill>
              <a:latin typeface="Arial"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a:xfrm>
            <a:off x="457200" y="609600"/>
            <a:ext cx="8229600" cy="5867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solidFill>
                  <a:srgbClr val="43EDFF"/>
                </a:solidFill>
                <a:effectLst/>
              </a:rPr>
              <a:t>When a depressed client taking TCA shows no improvement in the symptoms, the nurse must anticipate the physician to discontinue TCA after two weeks and start on Parnate. </a:t>
            </a:r>
          </a:p>
          <a:p>
            <a:r>
              <a:rPr lang="en-US" smtClean="0">
                <a:solidFill>
                  <a:srgbClr val="43EDFF"/>
                </a:solidFill>
                <a:effectLst/>
              </a:rPr>
              <a:t>	Nursing intervention before giving the drug includes checking the BP to assess for orthostatic hypotension.</a:t>
            </a:r>
          </a:p>
          <a:p>
            <a:pPr>
              <a:buFont typeface="Wingdings" pitchFamily="2" charset="2"/>
              <a:buNone/>
            </a:pPr>
            <a:endParaRPr lang="en-US" smtClean="0">
              <a:solidFill>
                <a:srgbClr val="43EDFF"/>
              </a:solidFill>
              <a:effectLst/>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4"/>
          <p:cNvSpPr>
            <a:spLocks noChangeArrowheads="1"/>
          </p:cNvSpPr>
          <p:nvPr/>
        </p:nvSpPr>
        <p:spPr bwMode="auto">
          <a:xfrm>
            <a:off x="152400" y="1584325"/>
            <a:ext cx="88392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b="1" i="0">
                <a:latin typeface="Arial" pitchFamily="34" charset="0"/>
              </a:rPr>
              <a:t>ACTION:</a:t>
            </a:r>
            <a:r>
              <a:rPr lang="en-US" sz="3000" b="1" i="0">
                <a:solidFill>
                  <a:schemeClr val="folHlink"/>
                </a:solidFill>
                <a:latin typeface="Arial" pitchFamily="34" charset="0"/>
              </a:rPr>
              <a:t> </a:t>
            </a:r>
            <a:r>
              <a:rPr lang="en-US" sz="3000" i="0">
                <a:solidFill>
                  <a:schemeClr val="folHlink"/>
                </a:solidFill>
                <a:latin typeface="Arial" pitchFamily="34" charset="0"/>
              </a:rPr>
              <a:t>Psychomotor stimulator or psychic energizers; block oxidative deamination of naturally occurring monoamines (epinephrine, </a:t>
            </a:r>
            <a:r>
              <a:rPr lang="en-US" sz="3000" b="1" i="0">
                <a:solidFill>
                  <a:schemeClr val="folHlink"/>
                </a:solidFill>
                <a:latin typeface="Arial" pitchFamily="34" charset="0"/>
              </a:rPr>
              <a:t>NOREPINEPHRINE, </a:t>
            </a:r>
            <a:r>
              <a:rPr lang="en-US" sz="3000" i="0">
                <a:solidFill>
                  <a:schemeClr val="folHlink"/>
                </a:solidFill>
                <a:latin typeface="Arial" pitchFamily="34" charset="0"/>
              </a:rPr>
              <a:t>serotonin) → CNS 	stimulation </a:t>
            </a:r>
          </a:p>
          <a:p>
            <a:pPr algn="l"/>
            <a:r>
              <a:rPr lang="en-US" sz="3000" b="1" i="0">
                <a:latin typeface="Arial" pitchFamily="34" charset="0"/>
              </a:rPr>
              <a:t>Effect:</a:t>
            </a:r>
            <a:r>
              <a:rPr lang="en-US" sz="3000" b="1" i="0">
                <a:solidFill>
                  <a:schemeClr val="folHlink"/>
                </a:solidFill>
                <a:latin typeface="Arial" pitchFamily="34" charset="0"/>
              </a:rPr>
              <a:t> 2 </a:t>
            </a:r>
            <a:r>
              <a:rPr lang="en-US" sz="3000" i="0">
                <a:solidFill>
                  <a:schemeClr val="folHlink"/>
                </a:solidFill>
                <a:latin typeface="Arial" pitchFamily="34" charset="0"/>
              </a:rPr>
              <a:t>weeks</a:t>
            </a:r>
          </a:p>
          <a:p>
            <a:r>
              <a:rPr lang="en-US" sz="3000" b="1" i="0">
                <a:solidFill>
                  <a:srgbClr val="00FF00"/>
                </a:solidFill>
                <a:latin typeface="Arial" pitchFamily="34" charset="0"/>
              </a:rPr>
              <a:t>CODE:</a:t>
            </a:r>
            <a:r>
              <a:rPr lang="en-US" sz="3000" b="1" i="0">
                <a:solidFill>
                  <a:schemeClr val="folHlink"/>
                </a:solidFill>
                <a:latin typeface="Arial" pitchFamily="34" charset="0"/>
              </a:rPr>
              <a:t> </a:t>
            </a:r>
            <a:r>
              <a:rPr lang="en-US" sz="3000" b="1" i="0">
                <a:solidFill>
                  <a:srgbClr val="FF0066"/>
                </a:solidFill>
                <a:latin typeface="Arial" pitchFamily="34" charset="0"/>
              </a:rPr>
              <a:t>PAMMANA</a:t>
            </a:r>
          </a:p>
          <a:p>
            <a:pPr algn="l"/>
            <a:r>
              <a:rPr lang="en-US" sz="3000" i="0">
                <a:solidFill>
                  <a:schemeClr val="folHlink"/>
                </a:solidFill>
                <a:latin typeface="Arial" pitchFamily="34" charset="0"/>
              </a:rPr>
              <a:t>	</a:t>
            </a:r>
            <a:r>
              <a:rPr lang="en-US" sz="3000" i="0">
                <a:solidFill>
                  <a:srgbClr val="FF0000"/>
                </a:solidFill>
                <a:latin typeface="Arial" pitchFamily="34" charset="0"/>
              </a:rPr>
              <a:t>Parnate  (tranylcypromine)</a:t>
            </a:r>
          </a:p>
          <a:p>
            <a:pPr algn="l"/>
            <a:r>
              <a:rPr lang="en-US" sz="3000" i="0">
                <a:solidFill>
                  <a:srgbClr val="FF0000"/>
                </a:solidFill>
                <a:latin typeface="Arial" pitchFamily="34" charset="0"/>
              </a:rPr>
              <a:t>	Marplan (Isocarboxacid)</a:t>
            </a:r>
          </a:p>
          <a:p>
            <a:pPr algn="l"/>
            <a:r>
              <a:rPr lang="en-US" sz="3000" i="0">
                <a:solidFill>
                  <a:schemeClr val="folHlink"/>
                </a:solidFill>
                <a:latin typeface="Arial" pitchFamily="34" charset="0"/>
              </a:rPr>
              <a:t>	Mannerix (Moclobemide) *the newest MAOI</a:t>
            </a:r>
          </a:p>
          <a:p>
            <a:pPr algn="l"/>
            <a:r>
              <a:rPr lang="en-US" sz="3000" i="0">
                <a:solidFill>
                  <a:schemeClr val="folHlink"/>
                </a:solidFill>
                <a:latin typeface="Arial" pitchFamily="34" charset="0"/>
              </a:rPr>
              <a:t>	</a:t>
            </a:r>
            <a:r>
              <a:rPr lang="en-US" sz="3000" i="0">
                <a:solidFill>
                  <a:srgbClr val="FF0000"/>
                </a:solidFill>
                <a:latin typeface="Arial" pitchFamily="34" charset="0"/>
              </a:rPr>
              <a:t>Nardil (Phenelzine SO4)</a:t>
            </a:r>
          </a:p>
        </p:txBody>
      </p:sp>
      <p:sp>
        <p:nvSpPr>
          <p:cNvPr id="81923" name="Rectangle 5"/>
          <p:cNvSpPr>
            <a:spLocks noChangeArrowheads="1"/>
          </p:cNvSpPr>
          <p:nvPr/>
        </p:nvSpPr>
        <p:spPr bwMode="auto">
          <a:xfrm>
            <a:off x="93663" y="152400"/>
            <a:ext cx="905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3200" b="1" i="0">
                <a:solidFill>
                  <a:srgbClr val="00FF00"/>
                </a:solidFill>
              </a:rPr>
              <a:t>ANTIDEPRESSANTS or THYMOLEPTICS</a:t>
            </a:r>
            <a:r>
              <a:rPr lang="en-US" sz="3200">
                <a:solidFill>
                  <a:srgbClr val="00FF00"/>
                </a:solidFill>
              </a:rPr>
              <a:t> </a:t>
            </a:r>
          </a:p>
        </p:txBody>
      </p:sp>
      <p:sp>
        <p:nvSpPr>
          <p:cNvPr id="81924" name="Rectangle 6"/>
          <p:cNvSpPr>
            <a:spLocks noChangeArrowheads="1"/>
          </p:cNvSpPr>
          <p:nvPr/>
        </p:nvSpPr>
        <p:spPr bwMode="auto">
          <a:xfrm>
            <a:off x="0" y="838200"/>
            <a:ext cx="9144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sz="2300" i="0">
                <a:solidFill>
                  <a:srgbClr val="FF9900"/>
                </a:solidFill>
                <a:latin typeface="Arial" pitchFamily="34" charset="0"/>
              </a:rPr>
              <a:t>III. MAOI – MONO AMINE OXIDESE INHIBITOR</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ChangeArrowheads="1"/>
          </p:cNvSpPr>
          <p:nvPr/>
        </p:nvSpPr>
        <p:spPr bwMode="auto">
          <a:xfrm>
            <a:off x="93663" y="152400"/>
            <a:ext cx="905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3200" b="1" i="0">
                <a:solidFill>
                  <a:srgbClr val="00FF00"/>
                </a:solidFill>
              </a:rPr>
              <a:t>ANTIDEPRESSANTS or THYMOLEPTICS</a:t>
            </a:r>
            <a:r>
              <a:rPr lang="en-US" sz="3200">
                <a:solidFill>
                  <a:srgbClr val="00FF00"/>
                </a:solidFill>
              </a:rPr>
              <a:t> </a:t>
            </a:r>
          </a:p>
        </p:txBody>
      </p:sp>
      <p:sp>
        <p:nvSpPr>
          <p:cNvPr id="82947" name="Rectangle 5"/>
          <p:cNvSpPr>
            <a:spLocks noChangeArrowheads="1"/>
          </p:cNvSpPr>
          <p:nvPr/>
        </p:nvSpPr>
        <p:spPr bwMode="auto">
          <a:xfrm>
            <a:off x="0" y="685800"/>
            <a:ext cx="9144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sz="2300" i="0">
                <a:solidFill>
                  <a:srgbClr val="FF9900"/>
                </a:solidFill>
                <a:latin typeface="Arial" pitchFamily="34" charset="0"/>
              </a:rPr>
              <a:t>III. MAOI – MONO AMINE OXIDESE INHIBITOR</a:t>
            </a:r>
          </a:p>
        </p:txBody>
      </p:sp>
      <p:sp>
        <p:nvSpPr>
          <p:cNvPr id="82948" name="Rectangle 6"/>
          <p:cNvSpPr>
            <a:spLocks noChangeArrowheads="1"/>
          </p:cNvSpPr>
          <p:nvPr/>
        </p:nvSpPr>
        <p:spPr bwMode="auto">
          <a:xfrm>
            <a:off x="152400" y="1143000"/>
            <a:ext cx="899160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i="0">
                <a:solidFill>
                  <a:srgbClr val="FFFF00"/>
                </a:solidFill>
                <a:latin typeface="Arial" pitchFamily="34" charset="0"/>
              </a:rPr>
              <a:t>CONTAINDICATIONS:</a:t>
            </a:r>
            <a:r>
              <a:rPr lang="en-US" sz="3000" i="0">
                <a:solidFill>
                  <a:srgbClr val="FF0066"/>
                </a:solidFill>
                <a:latin typeface="Arial" pitchFamily="34" charset="0"/>
              </a:rPr>
              <a:t> TYRAMINE + MAOI = HYPERTENSIVE CRISIS </a:t>
            </a:r>
          </a:p>
          <a:p>
            <a:pPr algn="l"/>
            <a:r>
              <a:rPr lang="en-US" sz="3000" i="0">
                <a:solidFill>
                  <a:srgbClr val="FF0066"/>
                </a:solidFill>
                <a:latin typeface="Arial" pitchFamily="34" charset="0"/>
              </a:rPr>
              <a:t>1. Tyramine rich-food, high in Na &amp; cholesterol </a:t>
            </a:r>
            <a:r>
              <a:rPr lang="en-US" sz="3000" i="0">
                <a:solidFill>
                  <a:srgbClr val="FF0066"/>
                </a:solidFill>
                <a:latin typeface="Arial" pitchFamily="34" charset="0"/>
                <a:sym typeface="Wingdings" pitchFamily="2" charset="2"/>
              </a:rPr>
              <a:t></a:t>
            </a:r>
            <a:r>
              <a:rPr lang="en-US" sz="3000" i="0">
                <a:solidFill>
                  <a:srgbClr val="FF0066"/>
                </a:solidFill>
                <a:latin typeface="Arial" pitchFamily="34" charset="0"/>
              </a:rPr>
              <a:t>Hypertensive Crisis</a:t>
            </a:r>
            <a:endParaRPr lang="en-US" sz="3000" i="0">
              <a:solidFill>
                <a:srgbClr val="FF0066"/>
              </a:solidFill>
              <a:latin typeface="Arial" pitchFamily="34" charset="0"/>
              <a:sym typeface="Wingdings" pitchFamily="2" charset="2"/>
            </a:endParaRPr>
          </a:p>
          <a:p>
            <a:pPr algn="l"/>
            <a:r>
              <a:rPr lang="en-US" sz="3000" i="0">
                <a:solidFill>
                  <a:srgbClr val="00FFFF"/>
                </a:solidFill>
                <a:latin typeface="Arial" pitchFamily="34" charset="0"/>
                <a:sym typeface="Wingdings" pitchFamily="2" charset="2"/>
              </a:rPr>
              <a:t>1. Aged cheese (except cottage cheese, cream cheese), Cheddar cheese and Swiss cheese are high in tyramine and should be avoided. </a:t>
            </a:r>
          </a:p>
          <a:p>
            <a:pPr algn="l"/>
            <a:r>
              <a:rPr lang="en-US" sz="3000" i="0">
                <a:solidFill>
                  <a:srgbClr val="00FFFF"/>
                </a:solidFill>
                <a:latin typeface="Arial" pitchFamily="34" charset="0"/>
                <a:sym typeface="Wingdings" pitchFamily="2" charset="2"/>
              </a:rPr>
              <a:t>2. Canned foods such as sardines, soy sauce &amp; catsup </a:t>
            </a:r>
          </a:p>
          <a:p>
            <a:pPr algn="l"/>
            <a:r>
              <a:rPr lang="en-US" sz="3000" i="0">
                <a:solidFill>
                  <a:srgbClr val="00FFFF"/>
                </a:solidFill>
                <a:latin typeface="Arial" pitchFamily="34" charset="0"/>
                <a:sym typeface="Wingdings" pitchFamily="2" charset="2"/>
              </a:rPr>
              <a:t>3. Organ meats (chicken gizzard &amp; liver) &amp; Process foods (salami/bacon)</a:t>
            </a:r>
            <a:r>
              <a:rPr lang="en-US" sz="3000" i="0">
                <a:solidFill>
                  <a:srgbClr val="00FFFF"/>
                </a:solidFill>
                <a:latin typeface="Arial" pitchFamily="34" charset="0"/>
              </a:rPr>
              <a:t> </a:t>
            </a:r>
            <a:r>
              <a:rPr lang="en-US" sz="3000" i="0">
                <a:solidFill>
                  <a:srgbClr val="00FFFF"/>
                </a:solidFill>
                <a:latin typeface="Arial" pitchFamily="34" charset="0"/>
                <a:sym typeface="Wingdings" pitchFamily="2" charset="2"/>
              </a:rPr>
              <a:t>↑ Na</a:t>
            </a:r>
          </a:p>
          <a:p>
            <a:pPr algn="l"/>
            <a:r>
              <a:rPr lang="en-US" sz="3000" i="0">
                <a:solidFill>
                  <a:srgbClr val="00FFFF"/>
                </a:solidFill>
                <a:latin typeface="Arial" pitchFamily="34" charset="0"/>
                <a:sym typeface="Wingdings" pitchFamily="2" charset="2"/>
              </a:rPr>
              <a:t>4. Red wine (alcohol)</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ChangeArrowheads="1"/>
          </p:cNvSpPr>
          <p:nvPr/>
        </p:nvSpPr>
        <p:spPr bwMode="auto">
          <a:xfrm>
            <a:off x="93663" y="152400"/>
            <a:ext cx="905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3200" b="1" i="0">
                <a:solidFill>
                  <a:srgbClr val="00FF00"/>
                </a:solidFill>
              </a:rPr>
              <a:t>ANTIDEPRESSANTS or THYMOLEPTICS</a:t>
            </a:r>
            <a:r>
              <a:rPr lang="en-US" sz="3200">
                <a:solidFill>
                  <a:srgbClr val="00FF00"/>
                </a:solidFill>
              </a:rPr>
              <a:t> </a:t>
            </a:r>
          </a:p>
        </p:txBody>
      </p:sp>
      <p:sp>
        <p:nvSpPr>
          <p:cNvPr id="83971" name="Rectangle 5"/>
          <p:cNvSpPr>
            <a:spLocks noChangeArrowheads="1"/>
          </p:cNvSpPr>
          <p:nvPr/>
        </p:nvSpPr>
        <p:spPr bwMode="auto">
          <a:xfrm>
            <a:off x="0" y="685800"/>
            <a:ext cx="9144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sz="2300" i="0">
                <a:solidFill>
                  <a:srgbClr val="FF9900"/>
                </a:solidFill>
                <a:latin typeface="Arial" pitchFamily="34" charset="0"/>
              </a:rPr>
              <a:t>III. MAOI – MONO AMINE OXIDESE INHIBITOR</a:t>
            </a:r>
          </a:p>
        </p:txBody>
      </p:sp>
      <p:sp>
        <p:nvSpPr>
          <p:cNvPr id="83972" name="Rectangle 6"/>
          <p:cNvSpPr>
            <a:spLocks noChangeArrowheads="1"/>
          </p:cNvSpPr>
          <p:nvPr/>
        </p:nvSpPr>
        <p:spPr bwMode="auto">
          <a:xfrm>
            <a:off x="204788" y="990600"/>
            <a:ext cx="8786812"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i="0">
                <a:solidFill>
                  <a:srgbClr val="00FFFF"/>
                </a:solidFill>
                <a:latin typeface="Arial" pitchFamily="34" charset="0"/>
              </a:rPr>
              <a:t>5. Soy sauce</a:t>
            </a:r>
          </a:p>
          <a:p>
            <a:pPr algn="l"/>
            <a:r>
              <a:rPr lang="en-US" sz="3000" i="0">
                <a:solidFill>
                  <a:srgbClr val="00FFFF"/>
                </a:solidFill>
                <a:latin typeface="Arial" pitchFamily="34" charset="0"/>
              </a:rPr>
              <a:t>6. Cheese burger</a:t>
            </a:r>
          </a:p>
          <a:p>
            <a:pPr algn="l"/>
            <a:r>
              <a:rPr lang="en-US" sz="3000" i="0">
                <a:solidFill>
                  <a:srgbClr val="00FFFF"/>
                </a:solidFill>
                <a:latin typeface="Arial" pitchFamily="34" charset="0"/>
              </a:rPr>
              <a:t>7. Banana, papaya, avocado, raisins (all over ripe fruits except apricot)</a:t>
            </a:r>
          </a:p>
          <a:p>
            <a:pPr algn="l"/>
            <a:r>
              <a:rPr lang="en-US" sz="3000" i="0">
                <a:solidFill>
                  <a:srgbClr val="00FFFF"/>
                </a:solidFill>
                <a:latin typeface="Arial" pitchFamily="34" charset="0"/>
              </a:rPr>
              <a:t>8. Yogurt, sour cream, margarine; </a:t>
            </a:r>
          </a:p>
          <a:p>
            <a:pPr algn="l"/>
            <a:r>
              <a:rPr lang="en-US" sz="3000" i="0">
                <a:solidFill>
                  <a:srgbClr val="00FFFF"/>
                </a:solidFill>
                <a:latin typeface="Arial" pitchFamily="34" charset="0"/>
              </a:rPr>
              <a:t>9. Mayonnaise </a:t>
            </a:r>
          </a:p>
          <a:p>
            <a:pPr algn="l"/>
            <a:r>
              <a:rPr lang="en-US" sz="3000" i="0">
                <a:solidFill>
                  <a:srgbClr val="00FFFF"/>
                </a:solidFill>
                <a:latin typeface="Arial" pitchFamily="34" charset="0"/>
              </a:rPr>
              <a:t>10. OTC decongestants </a:t>
            </a:r>
          </a:p>
          <a:p>
            <a:pPr algn="l"/>
            <a:r>
              <a:rPr lang="en-US" sz="3000" i="0">
                <a:solidFill>
                  <a:srgbClr val="FF0066"/>
                </a:solidFill>
                <a:latin typeface="Arial" pitchFamily="34" charset="0"/>
              </a:rPr>
              <a:t>11. Pickled foods, Pickled herring</a:t>
            </a:r>
          </a:p>
          <a:p>
            <a:pPr algn="l"/>
            <a:r>
              <a:rPr lang="en-US" sz="3000" i="0">
                <a:solidFill>
                  <a:srgbClr val="FF0066"/>
                </a:solidFill>
                <a:latin typeface="Arial" pitchFamily="34" charset="0"/>
              </a:rPr>
              <a:t>12. Other Foods contraindicated in MAOI therapy includes figs, bologna, chicken liver, meat tenderizer, , sausage, chocolate, licorice, yeast, sauerkrauts.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ChangeArrowheads="1"/>
          </p:cNvSpPr>
          <p:nvPr/>
        </p:nvSpPr>
        <p:spPr bwMode="auto">
          <a:xfrm>
            <a:off x="304800" y="1555750"/>
            <a:ext cx="88392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sz="3000" b="1" i="0">
                <a:solidFill>
                  <a:srgbClr val="00FFFF"/>
                </a:solidFill>
                <a:latin typeface="Arial" pitchFamily="34" charset="0"/>
              </a:rPr>
              <a:t>Antidote for Hypertensive Crisis: CALCIUM CHANNEL BLOCKERS (-DIPINE) </a:t>
            </a:r>
          </a:p>
          <a:p>
            <a:pPr algn="l"/>
            <a:endParaRPr lang="en-US" sz="3000" i="0">
              <a:solidFill>
                <a:srgbClr val="00FFFF"/>
              </a:solidFill>
              <a:latin typeface="Arial" pitchFamily="34" charset="0"/>
            </a:endParaRPr>
          </a:p>
          <a:p>
            <a:pPr algn="l"/>
            <a:r>
              <a:rPr lang="en-US" sz="3000" b="1" i="0">
                <a:solidFill>
                  <a:srgbClr val="00FFFF"/>
                </a:solidFill>
                <a:latin typeface="Arial" pitchFamily="34" charset="0"/>
              </a:rPr>
              <a:t>	</a:t>
            </a:r>
            <a:r>
              <a:rPr lang="en-US" sz="3000" i="0">
                <a:solidFill>
                  <a:srgbClr val="00FFFF"/>
                </a:solidFill>
                <a:latin typeface="Arial" pitchFamily="34" charset="0"/>
              </a:rPr>
              <a:t>1. Verapamil (Calan)</a:t>
            </a:r>
          </a:p>
          <a:p>
            <a:pPr algn="l"/>
            <a:r>
              <a:rPr lang="en-US" sz="3000" i="0">
                <a:solidFill>
                  <a:srgbClr val="00FFFF"/>
                </a:solidFill>
                <a:latin typeface="Arial" pitchFamily="34" charset="0"/>
              </a:rPr>
              <a:t>	2. Phentolamine (Regitine) </a:t>
            </a:r>
            <a:r>
              <a:rPr lang="en-US" sz="3000" i="0">
                <a:solidFill>
                  <a:srgbClr val="00FFFF"/>
                </a:solidFill>
                <a:latin typeface="Arial" pitchFamily="34" charset="0"/>
                <a:sym typeface="Wingdings" pitchFamily="2" charset="2"/>
              </a:rPr>
              <a:t></a:t>
            </a:r>
            <a:r>
              <a:rPr lang="en-US" sz="3000" i="0">
                <a:solidFill>
                  <a:srgbClr val="00FFFF"/>
                </a:solidFill>
                <a:latin typeface="Arial" pitchFamily="34" charset="0"/>
              </a:rPr>
              <a:t> </a:t>
            </a:r>
          </a:p>
          <a:p>
            <a:pPr algn="l"/>
            <a:r>
              <a:rPr lang="en-US" sz="3000" i="0">
                <a:solidFill>
                  <a:srgbClr val="00FFFF"/>
                </a:solidFill>
                <a:latin typeface="Arial" pitchFamily="34" charset="0"/>
              </a:rPr>
              <a:t>		also the #1drug for Pheochromocytoma 		(tumor in </a:t>
            </a:r>
            <a:r>
              <a:rPr lang="en-US" sz="3000" i="0">
                <a:solidFill>
                  <a:srgbClr val="00FFFF"/>
                </a:solidFill>
                <a:latin typeface="Arial" pitchFamily="34" charset="0"/>
                <a:sym typeface="Wingdings" pitchFamily="2" charset="2"/>
              </a:rPr>
              <a:t>the medulla)</a:t>
            </a:r>
          </a:p>
          <a:p>
            <a:pPr algn="l"/>
            <a:endParaRPr lang="en-US" sz="3000" i="0">
              <a:solidFill>
                <a:srgbClr val="00FFFF"/>
              </a:solidFill>
              <a:latin typeface="Tahoma" pitchFamily="34" charset="0"/>
              <a:ea typeface="Times New Roman" pitchFamily="18" charset="0"/>
              <a:cs typeface="Tahoma" pitchFamily="34" charset="0"/>
              <a:sym typeface="Wingdings" pitchFamily="2" charset="2"/>
            </a:endParaRPr>
          </a:p>
        </p:txBody>
      </p:sp>
      <p:sp>
        <p:nvSpPr>
          <p:cNvPr id="84995" name="Rectangle 5"/>
          <p:cNvSpPr>
            <a:spLocks noChangeArrowheads="1"/>
          </p:cNvSpPr>
          <p:nvPr/>
        </p:nvSpPr>
        <p:spPr bwMode="auto">
          <a:xfrm>
            <a:off x="93663" y="152400"/>
            <a:ext cx="905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3200" b="1" i="0">
                <a:solidFill>
                  <a:srgbClr val="00FF00"/>
                </a:solidFill>
              </a:rPr>
              <a:t>ANTIDEPRESSANTS or THYMOLEPTICS</a:t>
            </a:r>
            <a:r>
              <a:rPr lang="en-US" sz="3200">
                <a:solidFill>
                  <a:srgbClr val="00FF00"/>
                </a:solidFill>
              </a:rPr>
              <a:t> </a:t>
            </a:r>
          </a:p>
        </p:txBody>
      </p:sp>
      <p:sp>
        <p:nvSpPr>
          <p:cNvPr id="84996" name="Rectangle 6"/>
          <p:cNvSpPr>
            <a:spLocks noChangeArrowheads="1"/>
          </p:cNvSpPr>
          <p:nvPr/>
        </p:nvSpPr>
        <p:spPr bwMode="auto">
          <a:xfrm>
            <a:off x="0" y="685800"/>
            <a:ext cx="9144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sz="2300" i="0">
                <a:solidFill>
                  <a:srgbClr val="FF9900"/>
                </a:solidFill>
                <a:latin typeface="Arial" pitchFamily="34" charset="0"/>
              </a:rPr>
              <a:t>III. MAOI – MONO AMINE OXIDESE INHIBITOR</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863725" y="2743200"/>
            <a:ext cx="53467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7000" b="1" i="0">
                <a:solidFill>
                  <a:srgbClr val="00FF00"/>
                </a:solidFill>
                <a:latin typeface="Mistral" pitchFamily="66" charset="0"/>
              </a:rPr>
              <a:t>ANTICOAGULANTS</a:t>
            </a:r>
            <a:endParaRPr lang="en-US" sz="7000">
              <a:solidFill>
                <a:srgbClr val="00FF00"/>
              </a:solidFill>
              <a:latin typeface="Mistral" pitchFamily="66" charset="0"/>
            </a:endParaRPr>
          </a:p>
        </p:txBody>
      </p:sp>
      <p:sp>
        <p:nvSpPr>
          <p:cNvPr id="86019" name="Line 3"/>
          <p:cNvSpPr>
            <a:spLocks noChangeShapeType="1"/>
          </p:cNvSpPr>
          <p:nvPr/>
        </p:nvSpPr>
        <p:spPr bwMode="auto">
          <a:xfrm>
            <a:off x="0" y="16002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86020" name="Line 4"/>
          <p:cNvSpPr>
            <a:spLocks noChangeShapeType="1"/>
          </p:cNvSpPr>
          <p:nvPr/>
        </p:nvSpPr>
        <p:spPr bwMode="auto">
          <a:xfrm>
            <a:off x="304800" y="15240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86021" name="Line 5"/>
          <p:cNvSpPr>
            <a:spLocks noChangeShapeType="1"/>
          </p:cNvSpPr>
          <p:nvPr/>
        </p:nvSpPr>
        <p:spPr bwMode="auto">
          <a:xfrm>
            <a:off x="762000" y="1447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86022" name="Line 6"/>
          <p:cNvSpPr>
            <a:spLocks noChangeShapeType="1"/>
          </p:cNvSpPr>
          <p:nvPr/>
        </p:nvSpPr>
        <p:spPr bwMode="auto">
          <a:xfrm>
            <a:off x="2667000" y="50292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86023" name="Line 7"/>
          <p:cNvSpPr>
            <a:spLocks noChangeShapeType="1"/>
          </p:cNvSpPr>
          <p:nvPr/>
        </p:nvSpPr>
        <p:spPr bwMode="auto">
          <a:xfrm>
            <a:off x="2971800" y="49530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
        <p:nvSpPr>
          <p:cNvPr id="86024" name="Line 8"/>
          <p:cNvSpPr>
            <a:spLocks noChangeShapeType="1"/>
          </p:cNvSpPr>
          <p:nvPr/>
        </p:nvSpPr>
        <p:spPr bwMode="auto">
          <a:xfrm>
            <a:off x="3429000" y="4876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PH"/>
          </a:p>
        </p:txBody>
      </p:sp>
    </p:spTree>
  </p:cSld>
  <p:clrMapOvr>
    <a:masterClrMapping/>
  </p:clrMapOvr>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1140</TotalTime>
  <Words>4952</Words>
  <Application>Microsoft Office PowerPoint</Application>
  <PresentationFormat>On-screen Show (4:3)</PresentationFormat>
  <Paragraphs>1018</Paragraphs>
  <Slides>121</Slides>
  <Notes>0</Notes>
  <HiddenSlides>0</HiddenSlides>
  <MMClips>0</MMClips>
  <ScaleCrop>false</ScaleCrop>
  <HeadingPairs>
    <vt:vector size="6" baseType="variant">
      <vt:variant>
        <vt:lpstr>Fonts Used</vt:lpstr>
      </vt:variant>
      <vt:variant>
        <vt:i4>22</vt:i4>
      </vt:variant>
      <vt:variant>
        <vt:lpstr>Theme</vt:lpstr>
      </vt:variant>
      <vt:variant>
        <vt:i4>1</vt:i4>
      </vt:variant>
      <vt:variant>
        <vt:lpstr>Slide Titles</vt:lpstr>
      </vt:variant>
      <vt:variant>
        <vt:i4>121</vt:i4>
      </vt:variant>
    </vt:vector>
  </HeadingPairs>
  <TitlesOfParts>
    <vt:vector size="144" baseType="lpstr">
      <vt:lpstr>Arial</vt:lpstr>
      <vt:lpstr>Wingdings</vt:lpstr>
      <vt:lpstr>Calibri</vt:lpstr>
      <vt:lpstr>Times New Roman</vt:lpstr>
      <vt:lpstr>Showcard Gothic</vt:lpstr>
      <vt:lpstr>Bradley Hand ITC</vt:lpstr>
      <vt:lpstr>Imprint MT Shadow</vt:lpstr>
      <vt:lpstr>Georgia</vt:lpstr>
      <vt:lpstr>Curlz MT</vt:lpstr>
      <vt:lpstr>Monotype Corsiva</vt:lpstr>
      <vt:lpstr>Freestyle Script</vt:lpstr>
      <vt:lpstr>Lucida Handwriting</vt:lpstr>
      <vt:lpstr>Comic Sans MS</vt:lpstr>
      <vt:lpstr>Lucida Calligraphy</vt:lpstr>
      <vt:lpstr>Tahoma</vt:lpstr>
      <vt:lpstr>Lucida Sans</vt:lpstr>
      <vt:lpstr>Castellar</vt:lpstr>
      <vt:lpstr>Kristen ITC</vt:lpstr>
      <vt:lpstr>Arial Unicode MS</vt:lpstr>
      <vt:lpstr>Mistral</vt:lpstr>
      <vt:lpstr>MS PGothic</vt:lpstr>
      <vt:lpstr>Symbol</vt:lpstr>
      <vt:lpstr>Orbit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NURSING INTERVENTIONS</vt:lpstr>
      <vt:lpstr>PowerPoint Presentation</vt:lpstr>
      <vt:lpstr>SIDE EFFECTS</vt:lpstr>
      <vt:lpstr>NURSING INTERVENTIONS</vt:lpstr>
      <vt:lpstr>NSAIDs</vt:lpstr>
      <vt:lpstr>PowerPoint Presentation</vt:lpstr>
      <vt:lpstr>PowerPoint Presentation</vt:lpstr>
      <vt:lpstr>PowerPoint Presentation</vt:lpstr>
      <vt:lpstr>PowerPoint Presentation</vt:lpstr>
      <vt:lpstr>PowerPoint Presentation</vt:lpstr>
      <vt:lpstr>ANXIOLYTICS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DILANTIN</vt:lpstr>
      <vt:lpstr>PowerPoint Presentation</vt:lpstr>
      <vt:lpstr>HYDANTOINS</vt:lpstr>
      <vt:lpstr>PowerPoint Presentation</vt:lpstr>
      <vt:lpstr>MgSO4</vt:lpstr>
      <vt:lpstr>PowerPoint Presentation</vt:lpstr>
      <vt:lpstr>PowerPoint Presentation</vt:lpstr>
      <vt:lpstr>UNDESIRABLE EFFECTS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MAJOR INTERVENTIONS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BLESS!!!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Ian de Guzman</dc:creator>
  <cp:lastModifiedBy>Home</cp:lastModifiedBy>
  <cp:revision>138</cp:revision>
  <dcterms:created xsi:type="dcterms:W3CDTF">2007-01-19T09:28:39Z</dcterms:created>
  <dcterms:modified xsi:type="dcterms:W3CDTF">2011-07-20T07:13:12Z</dcterms:modified>
</cp:coreProperties>
</file>